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  <p:sldMasterId id="2147483731" r:id="rId6"/>
  </p:sldMasterIdLst>
  <p:notesMasterIdLst>
    <p:notesMasterId r:id="rId29"/>
  </p:notesMasterIdLst>
  <p:handoutMasterIdLst>
    <p:handoutMasterId r:id="rId30"/>
  </p:handoutMasterIdLst>
  <p:sldIdLst>
    <p:sldId id="289" r:id="rId7"/>
    <p:sldId id="281" r:id="rId8"/>
    <p:sldId id="290" r:id="rId9"/>
    <p:sldId id="9438" r:id="rId10"/>
    <p:sldId id="9432" r:id="rId11"/>
    <p:sldId id="9433" r:id="rId12"/>
    <p:sldId id="263" r:id="rId13"/>
    <p:sldId id="283" r:id="rId14"/>
    <p:sldId id="9434" r:id="rId15"/>
    <p:sldId id="282" r:id="rId16"/>
    <p:sldId id="9431" r:id="rId17"/>
    <p:sldId id="284" r:id="rId18"/>
    <p:sldId id="285" r:id="rId19"/>
    <p:sldId id="9440" r:id="rId20"/>
    <p:sldId id="9441" r:id="rId21"/>
    <p:sldId id="286" r:id="rId22"/>
    <p:sldId id="9435" r:id="rId23"/>
    <p:sldId id="287" r:id="rId24"/>
    <p:sldId id="9436" r:id="rId25"/>
    <p:sldId id="280" r:id="rId26"/>
    <p:sldId id="288" r:id="rId27"/>
    <p:sldId id="279" r:id="rId28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EAA52EF4-A221-4FBA-AE64-7D3430AC6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2BD1A5-6026-4E78-85A1-B63ECA44EC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61DB-AC4B-450F-93C3-C71E4FE8A52E}" type="datetimeFigureOut">
              <a:rPr lang="sv-SE" smtClean="0"/>
              <a:t>2025-12-04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FC5327-66F8-43D6-BB05-7AEBF3D072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E72939-E2AA-4A0B-87BE-CBFB641A7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354C0-ECD5-4C44-8214-B6A420EC7C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83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6C6F5-63B6-49E7-B2F9-5F41140D9FE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8DA3-5DB5-423B-869F-710A2F573C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88DA3-5DB5-423B-869F-710A2F573C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09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54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BRITA</a:t>
            </a:r>
          </a:p>
          <a:p>
            <a:r>
              <a:rPr lang="sv-SE"/>
              <a:t>Vi lyfter MÖJLIGHETERNA i styrdokumenten!</a:t>
            </a:r>
          </a:p>
          <a:p>
            <a:r>
              <a:rPr lang="sv-SE"/>
              <a:t>Policy: Utmanar och utforskar ansvarsfullt. Riskavvägd mot medborgarnytta</a:t>
            </a:r>
          </a:p>
          <a:p>
            <a:r>
              <a:rPr lang="sv-SE"/>
              <a:t>Informationsklassning – i allmänt tillgängliga: öppen information</a:t>
            </a:r>
          </a:p>
          <a:p>
            <a:r>
              <a:rPr lang="sv-SE"/>
              <a:t>AI ett av verktygen i vår ordinarie verksamhetsutveckling</a:t>
            </a:r>
          </a:p>
          <a:p>
            <a:r>
              <a:rPr lang="sv-SE"/>
              <a:t>Verksamheten bedömer de etiska aspekterna, likabehandling, tillgänglighet och inkludering.</a:t>
            </a:r>
          </a:p>
          <a:p>
            <a:r>
              <a:rPr lang="sv-SE"/>
              <a:t>Insyn och transparens</a:t>
            </a:r>
          </a:p>
          <a:p>
            <a:r>
              <a:rPr lang="sv-SE"/>
              <a:t>Medarbetaren ansvarig för användning och kvalitetssäkring av data.</a:t>
            </a:r>
          </a:p>
          <a:p>
            <a:r>
              <a:rPr lang="sv-SE"/>
              <a:t>GDPR, OSL, AI </a:t>
            </a:r>
            <a:r>
              <a:rPr lang="sv-SE" err="1"/>
              <a:t>Act</a:t>
            </a: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88DA3-5DB5-423B-869F-710A2F573C74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38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0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32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478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21CA-AC11-BC2C-CCC5-FE48A09D8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5ED7174-EECC-DF38-40E2-95BA0B402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E286613-D1D4-9133-323E-F9475E138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A4493D3-B5FB-C4B0-149E-811302635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792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1CC7-F497-75F1-2A4E-EB1474CE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DCA15BF-3BA1-4E3F-A011-BA5CED9D1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3AC80C-4B3F-BD8E-CCCD-14FAA8712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84C472-ACE0-725A-462F-B9BB65B2F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947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6A922-B4F9-D80E-9FA0-620B2274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B327A38-3A29-52E8-8596-53993B573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D19044B-FD96-5853-E000-EE7637E78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CF9B66-5656-6B14-F9A1-C552DC35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40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4B973-E9D1-3B37-B572-734DE0475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A5821E3-470D-F9A8-ECCB-0833CC43D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487AC4-5F69-BE4C-AFCE-A985A13D1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ED0BBC-9929-B1B5-6C8C-64CF6D8A8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446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D1FC-597F-CA93-EB8B-C9B1808C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34117AD-0BFF-74D1-C7F0-6A2958BC2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B832122-E69C-B73E-B470-88A6BE255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9FF131-4654-B43A-1B12-E958BEF9B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89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2" y="3817333"/>
            <a:ext cx="10212693" cy="919767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lang="sv-SE" sz="2400" b="0" kern="1200" dirty="0">
                <a:solidFill>
                  <a:schemeClr val="bg1"/>
                </a:solidFill>
                <a:effectLst>
                  <a:outerShdw blurRad="431800" dist="50800" sx="102000" sy="102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1DA8B7-4757-4D9C-8531-9B8B734BBDF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3" name="Bildobjekt 9">
            <a:extLst>
              <a:ext uri="{FF2B5EF4-FFF2-40B4-BE49-F238E27FC236}">
                <a16:creationId xmlns:a16="http://schemas.microsoft.com/office/drawing/2014/main" id="{B7BC6F34-AD60-6330-0621-FEA85A3BF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86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3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38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155EB1-40EA-4333-A5B8-5F76C366D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 b="0">
                <a:effectLst>
                  <a:outerShdw blurRad="558800" dist="50800" dir="5400000" algn="tl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DCB75F-F8F9-478C-A12E-320A32C68211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99721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BA3192CD-5AA2-0161-9B74-7B78FF742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751F454-9157-2B2C-9E4B-652D19638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560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257C2E31-97B1-8F92-07CE-A035E004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109940DB-A5E5-9621-F868-6C08A38B2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2186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686F5218-ACF6-0E48-E030-5AA6BA905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CEC9BAC3-3881-1DA6-19C5-145A5622C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69309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10A266B6-17AF-BD1A-0C21-38792FCD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72E4BFF7-399A-4A0E-BAC8-47B0DCF0C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79534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5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FD40A6E-4987-8EE9-756D-391A42AB2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6127E5-3EBB-9689-4FE1-680885C6D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300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6">
    <p:bg>
      <p:bgPr>
        <a:solidFill>
          <a:srgbClr val="DC6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EBA4AC54-216B-DEC2-1E17-8C5CD323F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0CFE23BF-1CE1-CC40-720C-17877FA09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867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79CC6-60C0-C179-69FB-D21689DB3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1993899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7284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8"/>
          <a:stretch/>
        </p:blipFill>
        <p:spPr>
          <a:xfrm>
            <a:off x="8234305" y="882652"/>
            <a:ext cx="3957695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4C6D7BA-915D-42FE-B952-FDE6EBCF961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B835F50-038A-C4FB-B09A-129D9CEE7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6DFB45F0-12B8-C0EC-78DC-19DFD390F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0088F07-221B-4592-BD24-D62E4EC00BD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45B9D934-1423-0FE8-486C-3F94A8455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7F4EBF1-E4EE-352B-712A-F91B5F638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EF107E-4AC8-4982-8F56-2345429F6954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E3454E4-EEE4-5F80-F1F8-CB323C568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DB4EDA6-2AEF-CD65-B61F-9F7A4275C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37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B85C3D4-67AE-425C-98E8-B09F508AB1D6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886DEBC-39B4-25EF-19E9-1DD66DADA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5FD83798-26A4-E162-37B1-44A69D7F8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B85FD2B-6409-45D6-8514-B3C5B31301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D5C3D162-896B-3ABE-00CF-8987952FC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2E65B470-6738-1507-3637-A66D01B09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7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73FCD9B-7556-4543-A297-1EE0E14C10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AD5385-0049-C886-CD51-6FF69D7F4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CF18260-D95F-6423-A2F3-50A305E0E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812766-2F89-46FE-BB86-1D640FBE0302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EC4AD334-D2B9-9A67-5EB7-99254A32A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FBD619E8-F7C3-5C30-3F42-680ECC9A9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5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213FD1-3E18-4067-8D54-EF13F8E4415D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 utöver bilden i bildplatshållaren,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C8567263-096D-BFD5-1A0A-CF88FA33C2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7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2949" y="2615756"/>
            <a:ext cx="5146101" cy="162648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2E96C2D-C8F6-45AD-B0DF-DEF2ED32D6EC}"/>
              </a:ext>
            </a:extLst>
          </p:cNvPr>
          <p:cNvSpPr txBox="1"/>
          <p:nvPr userDrawn="1"/>
        </p:nvSpPr>
        <p:spPr>
          <a:xfrm>
            <a:off x="0" y="-422129"/>
            <a:ext cx="121932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byta färg, högerklicka på sidan, välj ”Formatera bakgrund”, välj ”Hel fyllning”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281324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</a:t>
            </a:r>
            <a:b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 mallen. Byt till en layout som ligger innan denna sida för att hålla dig till mallen.</a:t>
            </a:r>
          </a:p>
        </p:txBody>
      </p:sp>
    </p:spTree>
    <p:extLst>
      <p:ext uri="{BB962C8B-B14F-4D97-AF65-F5344CB8AC3E}">
        <p14:creationId xmlns:p14="http://schemas.microsoft.com/office/powerpoint/2010/main" val="382494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71F7B2-D404-197F-65AA-AD04AA9069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2" y="1993900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1560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2" y="3817333"/>
            <a:ext cx="10212693" cy="919767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lang="sv-SE" sz="2400" b="0" kern="1200" dirty="0">
                <a:solidFill>
                  <a:schemeClr val="bg1"/>
                </a:solidFill>
                <a:effectLst>
                  <a:outerShdw blurRad="431800" dist="50800" sx="102000" sy="102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1DA8B7-4757-4D9C-8531-9B8B734BBDF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3" name="Bildobjekt 9">
            <a:extLst>
              <a:ext uri="{FF2B5EF4-FFF2-40B4-BE49-F238E27FC236}">
                <a16:creationId xmlns:a16="http://schemas.microsoft.com/office/drawing/2014/main" id="{B7BC6F34-AD60-6330-0621-FEA85A3BF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2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79CC6-60C0-C179-69FB-D21689DB3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1993899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00347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71F7B2-D404-197F-65AA-AD04AA9069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2" y="1993900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9990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2A22A5-5B16-450C-BFBE-06E87CEF9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>
                <a:solidFill>
                  <a:schemeClr val="bg1"/>
                </a:solidFill>
                <a:effectLst>
                  <a:outerShdw blurRad="444500" dist="50800" dir="6000000" algn="tl">
                    <a:srgbClr val="7F7F7F"/>
                  </a:outerShdw>
                </a:effectLst>
              </a:defRPr>
            </a:lvl1pPr>
            <a:lvl2pPr marL="360000">
              <a:buFont typeface="Gill Sans MT" panose="020B0502020104020203" pitchFamily="34" charset="0"/>
              <a:buChar char="­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6C36CA1-C28D-49E6-8695-1FD99CD8492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CF21BBFC-37F5-EB88-E5FF-6E954CCC2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58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70E158-29E5-9235-ACDE-7CFA09AD8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98686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9860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DC61E10-24C0-F35B-5F54-4218C73168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41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99546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302EE346-AE42-7268-523F-618D885A9BC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4F72A220-C3B8-35AF-D95F-BD0DABE972D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1144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2ABA8CFC-6100-D7F3-FBA9-6CDD5EA2A3C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0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B5476526-936D-A023-143E-83570AC6F97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151144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4212634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F2D9F1C-5884-4F33-A8E2-8BC5F00A868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708623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57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2A22A5-5B16-450C-BFBE-06E87CEF9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>
                <a:solidFill>
                  <a:schemeClr val="bg1"/>
                </a:solidFill>
                <a:effectLst>
                  <a:outerShdw blurRad="444500" dist="50800" dir="6000000" algn="tl">
                    <a:srgbClr val="7F7F7F"/>
                  </a:outerShdw>
                </a:effectLst>
              </a:defRPr>
            </a:lvl1pPr>
            <a:lvl2pPr marL="360000">
              <a:buFont typeface="Gill Sans MT" panose="020B0502020104020203" pitchFamily="34" charset="0"/>
              <a:buChar char="­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6C36CA1-C28D-49E6-8695-1FD99CD8492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CF21BBFC-37F5-EB88-E5FF-6E954CCC2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5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382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917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155EB1-40EA-4333-A5B8-5F76C366D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 b="0">
                <a:effectLst>
                  <a:outerShdw blurRad="558800" dist="50800" dir="5400000" algn="tl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DCB75F-F8F9-478C-A12E-320A32C68211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053259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BA3192CD-5AA2-0161-9B74-7B78FF742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751F454-9157-2B2C-9E4B-652D19638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21053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257C2E31-97B1-8F92-07CE-A035E004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109940DB-A5E5-9621-F868-6C08A38B2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2561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686F5218-ACF6-0E48-E030-5AA6BA905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CEC9BAC3-3881-1DA6-19C5-145A5622C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15769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10A266B6-17AF-BD1A-0C21-38792FCD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72E4BFF7-399A-4A0E-BAC8-47B0DCF0C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04877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5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FD40A6E-4987-8EE9-756D-391A42AB2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6127E5-3EBB-9689-4FE1-680885C6D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27614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6">
    <p:bg>
      <p:bgPr>
        <a:solidFill>
          <a:srgbClr val="DC6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EBA4AC54-216B-DEC2-1E17-8C5CD323F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0CFE23BF-1CE1-CC40-720C-17877FA09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52499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8"/>
          <a:stretch/>
        </p:blipFill>
        <p:spPr>
          <a:xfrm>
            <a:off x="8234305" y="882652"/>
            <a:ext cx="3957695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4C6D7BA-915D-42FE-B952-FDE6EBCF961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B835F50-038A-C4FB-B09A-129D9CEE7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6DFB45F0-12B8-C0EC-78DC-19DFD390F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70E158-29E5-9235-ACDE-7CFA09AD8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35299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0088F07-221B-4592-BD24-D62E4EC00BD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45B9D934-1423-0FE8-486C-3F94A8455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7F4EBF1-E4EE-352B-712A-F91B5F638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32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EF107E-4AC8-4982-8F56-2345429F6954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E3454E4-EEE4-5F80-F1F8-CB323C568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DB4EDA6-2AEF-CD65-B61F-9F7A4275C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63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B85C3D4-67AE-425C-98E8-B09F508AB1D6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886DEBC-39B4-25EF-19E9-1DD66DADA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5FD83798-26A4-E162-37B1-44A69D7F8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71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B85FD2B-6409-45D6-8514-B3C5B31301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D5C3D162-896B-3ABE-00CF-8987952FC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2E65B470-6738-1507-3637-A66D01B09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66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73FCD9B-7556-4543-A297-1EE0E14C10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AD5385-0049-C886-CD51-6FF69D7F4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CF18260-D95F-6423-A2F3-50A305E0E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25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812766-2F89-46FE-BB86-1D640FBE0302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EC4AD334-D2B9-9A67-5EB7-99254A32A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FBD619E8-F7C3-5C30-3F42-680ECC9A9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31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213FD1-3E18-4067-8D54-EF13F8E4415D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 utöver bilden i bildplatshållaren,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C8567263-096D-BFD5-1A0A-CF88FA33C2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61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2949" y="2615756"/>
            <a:ext cx="5146101" cy="162648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2E96C2D-C8F6-45AD-B0DF-DEF2ED32D6EC}"/>
              </a:ext>
            </a:extLst>
          </p:cNvPr>
          <p:cNvSpPr txBox="1"/>
          <p:nvPr userDrawn="1"/>
        </p:nvSpPr>
        <p:spPr>
          <a:xfrm>
            <a:off x="0" y="-422129"/>
            <a:ext cx="121932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byta färg, högerklicka på sidan, välj ”Formatera bakgrund”, välj ”Hel fyllning”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1679296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</a:t>
            </a:r>
            <a:b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v-SE"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 mallen. Byt till en layout som ligger innan denna sida för att hålla dig till mallen.</a:t>
            </a:r>
          </a:p>
        </p:txBody>
      </p:sp>
    </p:spTree>
    <p:extLst>
      <p:ext uri="{BB962C8B-B14F-4D97-AF65-F5344CB8AC3E}">
        <p14:creationId xmlns:p14="http://schemas.microsoft.com/office/powerpoint/2010/main" val="3850150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2" y="3817333"/>
            <a:ext cx="10212693" cy="919767"/>
          </a:xfrm>
        </p:spPr>
        <p:txBody>
          <a:bodyPr>
            <a:noAutofit/>
          </a:bodyPr>
          <a:lstStyle>
            <a:lvl1pPr marL="0" indent="0">
              <a:buNone/>
              <a:defRPr lang="sv-SE" sz="2400" b="0" kern="1200" dirty="0">
                <a:solidFill>
                  <a:schemeClr val="bg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BD9B8F6-4EE4-46B8-B091-3AAB4F69EE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1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1DA8B7-4757-4D9C-8531-9B8B734BBDF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419253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1420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1185B14C-4A26-4D84-9CB1-709FD5CD6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63" y="1993900"/>
            <a:ext cx="5233470" cy="3975100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060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1185B14C-4A26-4D84-9CB1-709FD5CD6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63" y="1993900"/>
            <a:ext cx="5233470" cy="3975100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66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43936A-4F2C-48F4-89F0-FBD8E64A27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2A22A5-5B16-450C-BFBE-06E87CEF9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795514" cy="2921358"/>
          </a:xfrm>
        </p:spPr>
        <p:txBody>
          <a:bodyPr anchor="b" anchorCtr="0"/>
          <a:lstStyle>
            <a:lvl1pPr marL="180000" indent="-180000">
              <a:defRPr sz="2400">
                <a:solidFill>
                  <a:schemeClr val="bg1"/>
                </a:solidFill>
                <a:effectLst>
                  <a:outerShdw blurRad="558800" dist="50800" dir="540000" algn="tl">
                    <a:srgbClr val="000000">
                      <a:alpha val="60000"/>
                    </a:srgbClr>
                  </a:outerShdw>
                </a:effectLst>
              </a:defRPr>
            </a:lvl1pPr>
            <a:lvl2pPr marL="360000">
              <a:buFont typeface="Gill Sans MT" panose="020B0502020104020203" pitchFamily="34" charset="0"/>
              <a:buChar char="­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6C36CA1-C28D-49E6-8695-1FD99CD8492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1807385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333F44D-3889-49A2-9A5C-FD01C1C54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14117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8"/>
          <a:stretch/>
        </p:blipFill>
        <p:spPr>
          <a:xfrm>
            <a:off x="8234305" y="882652"/>
            <a:ext cx="3957695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333F44D-3889-49A2-9A5C-FD01C1C54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CA94EBC-08A0-4F04-9DBD-6CA838CAE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4C6D7BA-915D-42FE-B952-FDE6EBCF961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361057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8ECBB630-7E87-4289-BDA6-AA0F8039F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10D00ED-BF2A-4CFC-AE60-E8B527FC7C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0088F07-221B-4592-BD24-D62E4EC00BD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3926859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76D419E-A1E4-4A0E-ACDF-6D9A7AF14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AF80ED9-5EF2-4185-85F6-4C76B974C6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EF107E-4AC8-4982-8F56-2345429F6954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839370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08F9570-B0D6-45BC-BF45-A7F11871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6CE631-EEED-4565-80DB-87DF643C3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B85C3D4-67AE-425C-98E8-B09F508AB1D6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3108717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08F9570-B0D6-45BC-BF45-A7F11871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6CE631-EEED-4565-80DB-87DF643C3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B85FD2B-6409-45D6-8514-B3C5B31301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1891805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08F9570-B0D6-45BC-BF45-A7F11871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6CE631-EEED-4565-80DB-87DF643C3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73FCD9B-7556-4543-A297-1EE0E14C10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111424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DC61E10-24C0-F35B-5F54-4218C73168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41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43459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08F9570-B0D6-45BC-BF45-A7F11871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6CE631-EEED-4565-80DB-87DF643C3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812766-2F89-46FE-BB86-1D640FBE0302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4442522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F2D9F1C-5884-4F33-A8E2-8BC5F00A868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1936127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DD2CC6-E79F-4223-A01A-FEE33DF31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9B18BC9E-33B4-4996-A41D-E303B37E2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480E815-FD6A-4357-A3D4-683EBC6174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45DC73E-0213-438A-A76D-256BB49ED6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636357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9018B2D-11A5-492E-84E0-7C67D3A37BA9" descr="9C21B0ED-DAB9-4172-B8E6-EB775F9B5DE1@chimney">
            <a:extLst>
              <a:ext uri="{FF2B5EF4-FFF2-40B4-BE49-F238E27FC236}">
                <a16:creationId xmlns:a16="http://schemas.microsoft.com/office/drawing/2014/main" id="{A6FFD144-2D09-4A46-A82D-871EFBEE9B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46" y="0"/>
            <a:ext cx="12209246" cy="68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E2234836-560C-4E90-B2DD-BA97CC41D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73E4FD0-B5F4-4AC6-BAE8-BB27619A0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2F79B8F-C10F-4CB4-B6DE-AD088742B7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199288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F8B1830C-9F61-4CBC-8552-0ED32F0B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02198346-753B-4BCB-85CE-9B5714F23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D9935E0-1D09-469A-AB0D-06F8D36B8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7F2A66B-9AF7-4323-A8C9-DCFB1EA9ECF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769284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07EDF14-5A12-41FE-B7BA-5D61B34D2AE4" descr="6FF47256-95D4-4042-A516-8C0DC43CD4CD@chimney">
            <a:extLst>
              <a:ext uri="{FF2B5EF4-FFF2-40B4-BE49-F238E27FC236}">
                <a16:creationId xmlns:a16="http://schemas.microsoft.com/office/drawing/2014/main" id="{36A1D54F-1C19-4517-B99A-C5775151ED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828" b="483"/>
          <a:stretch/>
        </p:blipFill>
        <p:spPr bwMode="auto">
          <a:xfrm>
            <a:off x="-1200" y="-1"/>
            <a:ext cx="121932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9811892E-62C6-418B-BFE5-8E47F014E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64968DA-D211-46A4-8075-8C9383F8C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B6911F1B-3AC3-4ABF-ABB1-F0100F91D55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3833246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07EDF14-5A12-41FE-B7BA-5D61B34D2AE4">
            <a:extLst>
              <a:ext uri="{FF2B5EF4-FFF2-40B4-BE49-F238E27FC236}">
                <a16:creationId xmlns:a16="http://schemas.microsoft.com/office/drawing/2014/main" id="{36A1D54F-1C19-4517-B99A-C5775151ED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714" b="3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9811892E-62C6-418B-BFE5-8E47F014E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64968DA-D211-46A4-8075-8C9383F8C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C85DC5A-37EE-4C40-A31F-27139B40F3A3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20938221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07EDF14-5A12-41FE-B7BA-5D61B34D2AE4">
            <a:extLst>
              <a:ext uri="{FF2B5EF4-FFF2-40B4-BE49-F238E27FC236}">
                <a16:creationId xmlns:a16="http://schemas.microsoft.com/office/drawing/2014/main" id="{36A1D54F-1C19-4517-B99A-C5775151ED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714" b="3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9811892E-62C6-418B-BFE5-8E47F014E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64968DA-D211-46A4-8075-8C9383F8C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3895DE6-7948-4E80-A557-AB21DC17630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1127952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321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6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302EE346-AE42-7268-523F-618D885A9BC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4F72A220-C3B8-35AF-D95F-BD0DABE972D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1144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2ABA8CFC-6100-D7F3-FBA9-6CDD5EA2A3C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0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B5476526-936D-A023-143E-83570AC6F97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151144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57019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038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155EB1-40EA-4333-A5B8-5F76C366D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068" y="2710340"/>
            <a:ext cx="5795514" cy="2921358"/>
          </a:xfrm>
        </p:spPr>
        <p:txBody>
          <a:bodyPr anchor="b" anchorCtr="0"/>
          <a:lstStyle>
            <a:lvl1pPr marL="180000" indent="-180000">
              <a:defRPr sz="2800" b="1">
                <a:effectLst>
                  <a:outerShdw blurRad="558800" dist="50800" dir="5400000" algn="tl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DCB75F-F8F9-478C-A12E-320A32C68211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9739799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, kort text/citat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C3A069D7-A832-4F5A-9DE9-18BD6C778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2" y="500400"/>
            <a:ext cx="5025187" cy="1777712"/>
          </a:xfrm>
        </p:spPr>
        <p:txBody>
          <a:bodyPr>
            <a:normAutofit/>
          </a:bodyPr>
          <a:lstStyle>
            <a:lvl1pPr>
              <a:defRPr lang="en-GB" sz="2800" b="1" kern="1200" cap="none" baseline="0" dirty="0">
                <a:solidFill>
                  <a:schemeClr val="bg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/>
              <a:t>Klicka här för att lägga till större text eller citat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404C47-BD6D-42F6-9A2F-8075F48D10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6459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E275C34-2FFB-40FD-9662-32DB3AFF5F8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20669224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diagram m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0C18B7AA-70C0-4E97-AF69-0847B1E9184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39763" y="1808163"/>
            <a:ext cx="7764461" cy="4160838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sv-SE"/>
              <a:t>Diagram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1424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iagram m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ED9EF822-6A7B-4AB4-BF58-7A5EB718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3" y="706644"/>
            <a:ext cx="4295954" cy="694260"/>
          </a:xfrm>
        </p:spPr>
        <p:txBody>
          <a:bodyPr anchor="b">
            <a:normAutofit/>
          </a:bodyPr>
          <a:lstStyle>
            <a:lvl1pPr>
              <a:defRPr lang="en-GB" sz="2400" b="1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FE0F6F0-AAB2-41C2-BCC7-8C271E8B983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88414" y="706644"/>
            <a:ext cx="4295954" cy="694260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för att lägga till rubrik</a:t>
            </a:r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74C87EF-BADA-4697-890E-5F1C31233CF2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6003" y="1668315"/>
            <a:ext cx="5052054" cy="3684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Diagram</a:t>
            </a:r>
          </a:p>
        </p:txBody>
      </p:sp>
      <p:sp>
        <p:nvSpPr>
          <p:cNvPr id="12" name="Platshållare för diagram 11">
            <a:extLst>
              <a:ext uri="{FF2B5EF4-FFF2-40B4-BE49-F238E27FC236}">
                <a16:creationId xmlns:a16="http://schemas.microsoft.com/office/drawing/2014/main" id="{9F13C966-A51D-478E-B930-E7268FB0E0DA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988414" y="1668316"/>
            <a:ext cx="5076934" cy="3684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Diagram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16381CF-2E64-4AD5-AEBB-70396CAD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E84E61B-4EE4-4BE4-9DD2-5ED8D14F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50FC205-9444-4A85-9F1F-C0EA6B54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017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64F950A-3DF1-435B-A04C-D5EA316E9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6459" y="5951832"/>
            <a:ext cx="2026674" cy="640267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213FD1-3E18-4067-8D54-EF13F8E4415D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På denna sida får INTE bilder infogas utöver bilden i bildplatshållaren, molnet är enda dekoren. Vill du infoga bild, använd då en annan typ av mallsida. </a:t>
            </a:r>
          </a:p>
          <a:p>
            <a:r>
              <a:rPr lang="sv-SE" sz="1400"/>
              <a:t>Se till att anpassa textmängden till textplatshållaren så den inte går ut över molnet för bästa läsbarhet.</a:t>
            </a:r>
          </a:p>
        </p:txBody>
      </p:sp>
    </p:spTree>
    <p:extLst>
      <p:ext uri="{BB962C8B-B14F-4D97-AF65-F5344CB8AC3E}">
        <p14:creationId xmlns:p14="http://schemas.microsoft.com/office/powerpoint/2010/main" val="11260012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2949" y="2615756"/>
            <a:ext cx="5146101" cy="162648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2E96C2D-C8F6-45AD-B0DF-DEF2ED32D6EC}"/>
              </a:ext>
            </a:extLst>
          </p:cNvPr>
          <p:cNvSpPr txBox="1"/>
          <p:nvPr userDrawn="1"/>
        </p:nvSpPr>
        <p:spPr>
          <a:xfrm>
            <a:off x="0" y="-422129"/>
            <a:ext cx="121932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byta färg, högerklicka på sidan, välj ”Formatera bakgrund”, välj ”Hel fyllning”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4054295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79CC6-60C0-C179-69FB-D21689DB3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1993899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13735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F2D9F1C-5884-4F33-A8E2-8BC5F00A868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/>
              <a:t>För att infoga en bild från Nackas </a:t>
            </a:r>
            <a:r>
              <a:rPr lang="sv-SE" sz="1400" err="1"/>
              <a:t>bildbank</a:t>
            </a:r>
            <a:r>
              <a:rPr lang="sv-SE" sz="1400"/>
              <a:t>, klicka på knappen ”Bildbibliotek” i menyn. </a:t>
            </a:r>
            <a:br>
              <a:rPr lang="sv-SE" sz="1400"/>
            </a:br>
            <a:r>
              <a:rPr lang="sv-SE" sz="140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30202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6" r:id="rId2"/>
    <p:sldLayoutId id="2147483689" r:id="rId3"/>
    <p:sldLayoutId id="2147483650" r:id="rId4"/>
    <p:sldLayoutId id="2147483690" r:id="rId5"/>
    <p:sldLayoutId id="2147483691" r:id="rId6"/>
    <p:sldLayoutId id="2147483699" r:id="rId7"/>
    <p:sldLayoutId id="2147483700" r:id="rId8"/>
    <p:sldLayoutId id="2147483688" r:id="rId9"/>
    <p:sldLayoutId id="2147483663" r:id="rId10"/>
    <p:sldLayoutId id="2147483657" r:id="rId11"/>
    <p:sldLayoutId id="2147483664" r:id="rId12"/>
    <p:sldLayoutId id="2147483687" r:id="rId13"/>
    <p:sldLayoutId id="2147483667" r:id="rId14"/>
    <p:sldLayoutId id="2147483681" r:id="rId15"/>
    <p:sldLayoutId id="2147483668" r:id="rId16"/>
    <p:sldLayoutId id="2147483682" r:id="rId17"/>
    <p:sldLayoutId id="2147483695" r:id="rId18"/>
    <p:sldLayoutId id="2147483696" r:id="rId19"/>
    <p:sldLayoutId id="2147483665" r:id="rId20"/>
    <p:sldLayoutId id="2147483683" r:id="rId21"/>
    <p:sldLayoutId id="2147483666" r:id="rId22"/>
    <p:sldLayoutId id="2147483684" r:id="rId23"/>
    <p:sldLayoutId id="2147483692" r:id="rId24"/>
    <p:sldLayoutId id="2147483693" r:id="rId25"/>
    <p:sldLayoutId id="2147483694" r:id="rId26"/>
    <p:sldLayoutId id="2147483676" r:id="rId27"/>
    <p:sldLayoutId id="2147483649" r:id="rId28"/>
    <p:sldLayoutId id="2147483698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 userDrawn="1">
          <p15:clr>
            <a:srgbClr val="F26B43"/>
          </p15:clr>
        </p15:guide>
        <p15:guide id="2" pos="7439" userDrawn="1">
          <p15:clr>
            <a:srgbClr val="F26B43"/>
          </p15:clr>
        </p15:guide>
        <p15:guide id="3" orient="horz" pos="4087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314" userDrawn="1">
          <p15:clr>
            <a:srgbClr val="F26B43"/>
          </p15:clr>
        </p15:guide>
        <p15:guide id="6" orient="horz" pos="3811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6171" userDrawn="1">
          <p15:clr>
            <a:srgbClr val="F26B43"/>
          </p15:clr>
        </p15:guide>
        <p15:guide id="9" pos="4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>
          <p15:clr>
            <a:srgbClr val="F26B43"/>
          </p15:clr>
        </p15:guide>
        <p15:guide id="2" pos="7439">
          <p15:clr>
            <a:srgbClr val="F26B43"/>
          </p15:clr>
        </p15:guide>
        <p15:guide id="3" orient="horz" pos="4087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14">
          <p15:clr>
            <a:srgbClr val="F26B43"/>
          </p15:clr>
        </p15:guide>
        <p15:guide id="6" orient="horz" pos="3811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pos="6171">
          <p15:clr>
            <a:srgbClr val="F26B43"/>
          </p15:clr>
        </p15:guide>
        <p15:guide id="9" pos="4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9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94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>
          <p15:clr>
            <a:srgbClr val="F26B43"/>
          </p15:clr>
        </p15:guide>
        <p15:guide id="2" pos="7439">
          <p15:clr>
            <a:srgbClr val="F26B43"/>
          </p15:clr>
        </p15:guide>
        <p15:guide id="3" orient="horz" pos="4087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14">
          <p15:clr>
            <a:srgbClr val="F26B43"/>
          </p15:clr>
        </p15:guide>
        <p15:guide id="6" orient="horz" pos="3811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pos="6171">
          <p15:clr>
            <a:srgbClr val="F26B43"/>
          </p15:clr>
        </p15:guide>
        <p15:guide id="9" pos="4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nfobank.nacka.se/ext/Bo_Bygga/detaljplaner/laga_kraft/skannade_planer/842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onas.brodd@nacka.se" TargetMode="External"/><Relationship Id="rId2" Type="http://schemas.openxmlformats.org/officeDocument/2006/relationships/hyperlink" Target="mailto:daniel.saaf@eghed.se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15D97D41-3B02-DCBA-4B57-679A6D5A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Ai</a:t>
            </a:r>
            <a:r>
              <a:rPr lang="sv-SE"/>
              <a:t>-pilot nacka kommun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41E2132-9B48-3E81-7F86-629431A11F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791" y="3996009"/>
            <a:ext cx="10212693" cy="919767"/>
          </a:xfrm>
        </p:spPr>
        <p:txBody>
          <a:bodyPr/>
          <a:lstStyle/>
          <a:p>
            <a:r>
              <a:rPr lang="sv-SE"/>
              <a:t>Daniel </a:t>
            </a:r>
            <a:r>
              <a:rPr lang="sv-SE" err="1"/>
              <a:t>Sääf</a:t>
            </a:r>
            <a:endParaRPr lang="sv-SE"/>
          </a:p>
          <a:p>
            <a:r>
              <a:rPr lang="sv-SE"/>
              <a:t>Jonas Brodd</a:t>
            </a:r>
          </a:p>
          <a:p>
            <a:r>
              <a:rPr lang="sv-SE"/>
              <a:t>Brita Rösblad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03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BF57-811A-2C00-8E62-2CAAFBA2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1FCDB7-D5AE-4C8D-1E32-1E6AD419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Arkitektur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C5D317-66C1-AA67-CFA6-BDC92D3BFD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867F8FD-CAC2-017E-B779-EE0A05A33C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 err="1"/>
              <a:t>Langchain</a:t>
            </a:r>
            <a:r>
              <a:rPr lang="sv-SE"/>
              <a:t> &amp; </a:t>
            </a:r>
            <a:r>
              <a:rPr lang="sv-SE" err="1"/>
              <a:t>Langgraph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 err="1"/>
              <a:t>Opensource</a:t>
            </a:r>
            <a:r>
              <a:rPr lang="sv-SE"/>
              <a:t>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Full kontroll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Enkelt att vara modell agnostisk</a:t>
            </a:r>
            <a:br>
              <a:rPr lang="sv-SE"/>
            </a:br>
            <a:endParaRPr lang="sv-SE"/>
          </a:p>
          <a:p>
            <a:pPr marL="179705" indent="-179705"/>
            <a:r>
              <a:rPr lang="sv-SE" err="1"/>
              <a:t>Azure</a:t>
            </a:r>
            <a:r>
              <a:rPr lang="sv-SE"/>
              <a:t> </a:t>
            </a:r>
            <a:r>
              <a:rPr lang="sv-SE" err="1"/>
              <a:t>OpenAI</a:t>
            </a:r>
            <a:r>
              <a:rPr lang="sv-SE"/>
              <a:t> modeller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 err="1"/>
              <a:t>Datan</a:t>
            </a:r>
            <a:r>
              <a:rPr lang="sv-SE"/>
              <a:t> lämnar inte </a:t>
            </a:r>
            <a:r>
              <a:rPr lang="sv-SE" err="1"/>
              <a:t>Azure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Enkelt att testa vad som är görbart</a:t>
            </a:r>
          </a:p>
          <a:p>
            <a:pPr marL="0" indent="0">
              <a:buNone/>
            </a:pPr>
            <a:endParaRPr lang="sv-SE"/>
          </a:p>
          <a:p>
            <a:pPr marL="179705" indent="-179705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99039AA7-F1D7-9BA5-C441-F5C874F5BC48}"/>
              </a:ext>
            </a:extLst>
          </p:cNvPr>
          <p:cNvSpPr txBox="1">
            <a:spLocks/>
          </p:cNvSpPr>
          <p:nvPr/>
        </p:nvSpPr>
        <p:spPr>
          <a:xfrm>
            <a:off x="5261844" y="3230283"/>
            <a:ext cx="5233470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GIS agenten</a:t>
            </a:r>
            <a:endParaRPr lang="en-US"/>
          </a:p>
        </p:txBody>
      </p:sp>
      <p:pic>
        <p:nvPicPr>
          <p:cNvPr id="3" name="Picture 2" descr="A diagram of a program&#10;&#10;AI-generated content may be incorrect.">
            <a:extLst>
              <a:ext uri="{FF2B5EF4-FFF2-40B4-BE49-F238E27FC236}">
                <a16:creationId xmlns:a16="http://schemas.microsoft.com/office/drawing/2014/main" id="{27C61A9F-3BEC-8FCD-B8F4-1FA98E23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148" r="25902" b="487"/>
          <a:stretch>
            <a:fillRect/>
          </a:stretch>
        </p:blipFill>
        <p:spPr>
          <a:xfrm>
            <a:off x="9560729" y="133164"/>
            <a:ext cx="1673833" cy="6486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8BA61B-310F-C814-E82F-6CEEEB516539}"/>
              </a:ext>
            </a:extLst>
          </p:cNvPr>
          <p:cNvSpPr/>
          <p:nvPr/>
        </p:nvSpPr>
        <p:spPr>
          <a:xfrm>
            <a:off x="10639887" y="-320336"/>
            <a:ext cx="914399" cy="9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BA2B2-6DC6-2890-134F-79B855D12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A40458-8996-E743-648E-DA88FFA0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7576880" cy="1133475"/>
          </a:xfrm>
        </p:spPr>
        <p:txBody>
          <a:bodyPr>
            <a:normAutofit/>
          </a:bodyPr>
          <a:lstStyle/>
          <a:p>
            <a:r>
              <a:rPr lang="sv-SE"/>
              <a:t>Metadata för GIS-</a:t>
            </a:r>
            <a:r>
              <a:rPr lang="sv-SE" err="1"/>
              <a:t>datan</a:t>
            </a:r>
            <a:endParaRPr lang="en-US" err="1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FF993B6-A67D-1D87-D250-269F5F56FE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8ECD4C7-CF78-512A-615B-C9FE04B845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/>
              <a:t>Började projektet med antagandet att vi klarade oss med den </a:t>
            </a:r>
            <a:r>
              <a:rPr lang="sv-SE" err="1"/>
              <a:t>metadatan</a:t>
            </a:r>
            <a:r>
              <a:rPr lang="sv-SE"/>
              <a:t> som finns i GIS-databasen</a:t>
            </a:r>
          </a:p>
          <a:p>
            <a:pPr marL="179705" indent="-179705"/>
            <a:r>
              <a:rPr lang="sv-SE"/>
              <a:t>Uppenbart att </a:t>
            </a:r>
            <a:r>
              <a:rPr lang="sv-SE" err="1"/>
              <a:t>metadatan</a:t>
            </a:r>
            <a:r>
              <a:rPr lang="sv-SE"/>
              <a:t> inte använts för att förstå vad som finns i tabellerna</a:t>
            </a:r>
          </a:p>
          <a:p>
            <a:pPr marL="179705" indent="-179705"/>
            <a:r>
              <a:rPr lang="sv-SE"/>
              <a:t>Dragit igång en satsning att skapa metadata: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Vad beskriver tabellen?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Hur aktuell är den?</a:t>
            </a:r>
          </a:p>
          <a:p>
            <a:pPr marL="359410" lvl="1" indent="-179705">
              <a:buFont typeface="Courier New,monospace" panose="020B0604020202020204" pitchFamily="34" charset="0"/>
              <a:buChar char="o"/>
            </a:pPr>
            <a:r>
              <a:rPr lang="sv-SE"/>
              <a:t>Vem ansvarar för tabellen?</a:t>
            </a:r>
          </a:p>
          <a:p>
            <a:pPr marL="179705" indent="-179705"/>
            <a:r>
              <a:rPr lang="sv-SE"/>
              <a:t>Finns standarder för metadatastruktur.</a:t>
            </a:r>
          </a:p>
          <a:p>
            <a:pPr marL="0" indent="0">
              <a:buNone/>
            </a:pPr>
            <a:endParaRPr lang="sv-SE"/>
          </a:p>
          <a:p>
            <a:pPr marL="179705" indent="-179705"/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85260-104C-6725-27F6-C25EAAF01308}"/>
              </a:ext>
            </a:extLst>
          </p:cNvPr>
          <p:cNvSpPr txBox="1"/>
          <p:nvPr/>
        </p:nvSpPr>
        <p:spPr>
          <a:xfrm>
            <a:off x="7257540" y="3232306"/>
            <a:ext cx="35521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/>
              <a:t>"Data </a:t>
            </a:r>
            <a:r>
              <a:rPr lang="en-US" sz="2800" i="1" err="1"/>
              <a:t>som</a:t>
            </a:r>
            <a:r>
              <a:rPr lang="en-US" sz="2800" i="1"/>
              <a:t> </a:t>
            </a:r>
            <a:r>
              <a:rPr lang="en-US" sz="2800" i="1" err="1"/>
              <a:t>inte</a:t>
            </a:r>
            <a:r>
              <a:rPr lang="en-US" sz="2800" i="1"/>
              <a:t> </a:t>
            </a:r>
            <a:r>
              <a:rPr lang="en-US" sz="2800" i="1" err="1"/>
              <a:t>används</a:t>
            </a:r>
            <a:r>
              <a:rPr lang="en-US" sz="2800" i="1"/>
              <a:t> </a:t>
            </a:r>
            <a:r>
              <a:rPr lang="en-US" sz="2800" i="1" err="1"/>
              <a:t>är</a:t>
            </a:r>
            <a:r>
              <a:rPr lang="en-US" sz="2800" i="1"/>
              <a:t> </a:t>
            </a:r>
            <a:r>
              <a:rPr lang="en-US" sz="2800" i="1" err="1"/>
              <a:t>värdelös</a:t>
            </a:r>
            <a:r>
              <a:rPr lang="en-US" sz="2800" i="1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5866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AAC8-F3FD-2FC6-1EDF-483D6E4D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F275D7-3B60-E718-7C99-F00D9D55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412145" cy="1133475"/>
          </a:xfrm>
        </p:spPr>
        <p:txBody>
          <a:bodyPr>
            <a:normAutofit fontScale="90000"/>
          </a:bodyPr>
          <a:lstStyle/>
          <a:p>
            <a:r>
              <a:rPr lang="sv-SE" err="1"/>
              <a:t>Användargränsnitt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54C0E6F-6133-4E48-2018-24B93ED550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9105550-CCFA-8F0B-5D2E-E212CE6985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2408190"/>
            <a:ext cx="5233470" cy="3975100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/>
              <a:t>Enkelt </a:t>
            </a:r>
            <a:r>
              <a:rPr lang="sv-SE" err="1"/>
              <a:t>frontend</a:t>
            </a:r>
          </a:p>
          <a:p>
            <a:pPr marL="179705" indent="-179705"/>
            <a:r>
              <a:rPr lang="sv-SE"/>
              <a:t>Karta för input och output data</a:t>
            </a:r>
          </a:p>
          <a:p>
            <a:pPr marL="179705" indent="-179705"/>
            <a:r>
              <a:rPr lang="sv-SE"/>
              <a:t>Chat interface</a:t>
            </a:r>
          </a:p>
          <a:p>
            <a:pPr marL="179705" indent="-179705"/>
            <a:r>
              <a:rPr lang="sv-SE"/>
              <a:t>Referera till fastigheter i text</a:t>
            </a:r>
          </a:p>
        </p:txBody>
      </p:sp>
      <p:pic>
        <p:nvPicPr>
          <p:cNvPr id="6" name="Picture 5" descr="A screenshot of a map&#10;&#10;AI-generated content may be incorrect.">
            <a:extLst>
              <a:ext uri="{FF2B5EF4-FFF2-40B4-BE49-F238E27FC236}">
                <a16:creationId xmlns:a16="http://schemas.microsoft.com/office/drawing/2014/main" id="{5736C2A2-B50B-DCAF-B09A-CFD161A18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98" y="1546195"/>
            <a:ext cx="6327218" cy="37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0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EF567-7096-6C6C-BAD6-48FBEAB1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047BDE-39A0-E034-70A7-5F9C7FB0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412145" cy="1133475"/>
          </a:xfrm>
        </p:spPr>
        <p:txBody>
          <a:bodyPr>
            <a:normAutofit/>
          </a:bodyPr>
          <a:lstStyle/>
          <a:p>
            <a:r>
              <a:rPr lang="sv-SE"/>
              <a:t>Exempel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47266B6-0250-48C4-43B8-8D7AF5C9E3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icture 8" descr="A screenshot of a map&#10;&#10;AI-generated content may be incorrect.">
            <a:extLst>
              <a:ext uri="{FF2B5EF4-FFF2-40B4-BE49-F238E27FC236}">
                <a16:creationId xmlns:a16="http://schemas.microsoft.com/office/drawing/2014/main" id="{60502741-8997-C304-FD1A-DAC64FA5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3" y="29039"/>
            <a:ext cx="12192000" cy="65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A79A-8908-190E-8119-68957D7F3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map&#10;&#10;AI-generated content may be incorrect.">
            <a:extLst>
              <a:ext uri="{FF2B5EF4-FFF2-40B4-BE49-F238E27FC236}">
                <a16:creationId xmlns:a16="http://schemas.microsoft.com/office/drawing/2014/main" id="{A380FADD-4E50-042D-0D5C-08A5B6A0D6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9878" y="-749"/>
            <a:ext cx="10138957" cy="686530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8F4A5A-034C-A15E-0CDD-7F47FD4C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4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92C0-0B00-71BB-C3FF-B15CFE07E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59FA54-A1E3-1261-01C3-7CE5C2BB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screenshot of a phone&#10;&#10;AI-generated content may be incorrect.">
            <a:extLst>
              <a:ext uri="{FF2B5EF4-FFF2-40B4-BE49-F238E27FC236}">
                <a16:creationId xmlns:a16="http://schemas.microsoft.com/office/drawing/2014/main" id="{C90B91A6-1B11-1AB2-3909-5807CF0D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79" y="0"/>
            <a:ext cx="4506441" cy="6858000"/>
          </a:xfrm>
          <a:prstGeom prst="rect">
            <a:avLst/>
          </a:prstGeom>
        </p:spPr>
      </p:pic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BC940D16-533E-2368-FE63-05B2940F6F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097179" y="-240832"/>
            <a:ext cx="3932052" cy="73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8AC7C-BD4E-8E29-6B18-4A98EFD5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F3A4E3-C462-45E8-FB5B-32D333A4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Bygglovsassistenten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1CDEF5-E98B-33B6-FD5D-9761516569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/>
              <a:t>Underlätta handläggningen av bygglovsansökningar</a:t>
            </a:r>
          </a:p>
          <a:p>
            <a:pPr marL="179705" indent="-179705"/>
            <a:r>
              <a:rPr lang="sv-SE"/>
              <a:t>Läs in och kontrollera ansökningshandlingarna</a:t>
            </a:r>
          </a:p>
          <a:p>
            <a:pPr marL="179705" indent="-179705"/>
            <a:r>
              <a:rPr lang="sv-SE"/>
              <a:t>Jämför handlingarna med: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Detaljplan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GIS-databas</a:t>
            </a:r>
          </a:p>
          <a:p>
            <a:pPr marL="179705" indent="-179705"/>
            <a:r>
              <a:rPr lang="sv-SE"/>
              <a:t>Skapa underlag till handläggarna i Nova</a:t>
            </a:r>
          </a:p>
          <a:p>
            <a:pPr marL="179705" indent="-179705"/>
            <a:endParaRPr lang="sv-SE"/>
          </a:p>
          <a:p>
            <a:pPr marL="0" indent="0">
              <a:buNone/>
            </a:pPr>
            <a:endParaRPr lang="sv-SE"/>
          </a:p>
          <a:p>
            <a:pPr marL="179705" indent="-179705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58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E1632-86A6-C320-049E-E81599FC9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215D77-0FB3-6323-BA6C-FA22E791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19037"/>
            <a:ext cx="10279514" cy="656683"/>
          </a:xfrm>
        </p:spPr>
        <p:txBody>
          <a:bodyPr>
            <a:normAutofit/>
          </a:bodyPr>
          <a:lstStyle/>
          <a:p>
            <a:r>
              <a:rPr lang="sv-SE"/>
              <a:t>Bygglovsassistenten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99F8107-67FF-E854-72A5-12B050478890}"/>
              </a:ext>
            </a:extLst>
          </p:cNvPr>
          <p:cNvSpPr/>
          <p:nvPr/>
        </p:nvSpPr>
        <p:spPr>
          <a:xfrm>
            <a:off x="143112" y="3180634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Frontend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AF96B7-0DC5-1508-53AA-14D1B7E8586F}"/>
              </a:ext>
            </a:extLst>
          </p:cNvPr>
          <p:cNvSpPr/>
          <p:nvPr/>
        </p:nvSpPr>
        <p:spPr>
          <a:xfrm>
            <a:off x="2332235" y="1174882"/>
            <a:ext cx="9580366" cy="458093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v-SE">
                <a:solidFill>
                  <a:schemeClr val="tx1"/>
                </a:solidFill>
              </a:rPr>
              <a:t>Container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76347CF-EBB4-5A08-1A76-70E594E75969}"/>
              </a:ext>
            </a:extLst>
          </p:cNvPr>
          <p:cNvSpPr/>
          <p:nvPr/>
        </p:nvSpPr>
        <p:spPr>
          <a:xfrm>
            <a:off x="2638452" y="1740527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Bygglovshantering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79A712-D91B-57C6-DC8C-03A89995FE7A}"/>
              </a:ext>
            </a:extLst>
          </p:cNvPr>
          <p:cNvSpPr/>
          <p:nvPr/>
        </p:nvSpPr>
        <p:spPr>
          <a:xfrm>
            <a:off x="5610529" y="3038791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GIS Agent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AF5DE12-4E31-E9C4-91FF-53F564202F8A}"/>
              </a:ext>
            </a:extLst>
          </p:cNvPr>
          <p:cNvSpPr/>
          <p:nvPr/>
        </p:nvSpPr>
        <p:spPr>
          <a:xfrm>
            <a:off x="5610529" y="3978057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Plan Agent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2C524C9-5404-3361-794F-B755C5D69429}"/>
              </a:ext>
            </a:extLst>
          </p:cNvPr>
          <p:cNvSpPr/>
          <p:nvPr/>
        </p:nvSpPr>
        <p:spPr>
          <a:xfrm>
            <a:off x="5610528" y="4917323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RAG Agent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6811F2B-5E1B-6465-D5FA-ED16BAED808F}"/>
              </a:ext>
            </a:extLst>
          </p:cNvPr>
          <p:cNvSpPr/>
          <p:nvPr/>
        </p:nvSpPr>
        <p:spPr>
          <a:xfrm>
            <a:off x="10030950" y="2030959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Nova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2AEF15B-0088-D283-F1DD-B649ADA2E491}"/>
              </a:ext>
            </a:extLst>
          </p:cNvPr>
          <p:cNvSpPr/>
          <p:nvPr/>
        </p:nvSpPr>
        <p:spPr>
          <a:xfrm>
            <a:off x="10030950" y="2752550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PostGIS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AA382A4-80C4-87B4-3DBB-477230975CB5}"/>
              </a:ext>
            </a:extLst>
          </p:cNvPr>
          <p:cNvSpPr/>
          <p:nvPr/>
        </p:nvSpPr>
        <p:spPr>
          <a:xfrm>
            <a:off x="10030949" y="3474141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PostGIS</a:t>
            </a:r>
          </a:p>
          <a:p>
            <a:pPr algn="ctr"/>
            <a:r>
              <a:rPr lang="sv-SE">
                <a:solidFill>
                  <a:schemeClr val="tx1"/>
                </a:solidFill>
              </a:rPr>
              <a:t>Detaljplaner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00D64E7-80A8-0EDC-630C-E1489E5D056F}"/>
              </a:ext>
            </a:extLst>
          </p:cNvPr>
          <p:cNvSpPr/>
          <p:nvPr/>
        </p:nvSpPr>
        <p:spPr>
          <a:xfrm>
            <a:off x="10030948" y="4195732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NGP (Detaljplaner)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AE51431-6700-B085-E380-4D29A448D532}"/>
              </a:ext>
            </a:extLst>
          </p:cNvPr>
          <p:cNvSpPr/>
          <p:nvPr/>
        </p:nvSpPr>
        <p:spPr>
          <a:xfrm>
            <a:off x="10043511" y="4917323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Document </a:t>
            </a:r>
          </a:p>
          <a:p>
            <a:pPr algn="ctr"/>
            <a:r>
              <a:rPr lang="sv-SE">
                <a:solidFill>
                  <a:schemeClr val="tx1"/>
                </a:solidFill>
              </a:rPr>
              <a:t>Store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F82DC384-3288-C708-78C4-1337AF6EF0D5}"/>
              </a:ext>
            </a:extLst>
          </p:cNvPr>
          <p:cNvSpPr/>
          <p:nvPr/>
        </p:nvSpPr>
        <p:spPr>
          <a:xfrm>
            <a:off x="2332235" y="6064525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LLM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D1AD3CAB-87DE-6F7F-5248-4F9B178ADACC}"/>
              </a:ext>
            </a:extLst>
          </p:cNvPr>
          <p:cNvSpPr/>
          <p:nvPr/>
        </p:nvSpPr>
        <p:spPr>
          <a:xfrm>
            <a:off x="2638452" y="3195264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Chat Agent</a:t>
            </a:r>
          </a:p>
        </p:txBody>
      </p:sp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BD8A8EFF-75C8-F20D-5FFF-511CE5D8209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1806281" y="3463218"/>
            <a:ext cx="525954" cy="21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Koppling: vinklad 44">
            <a:extLst>
              <a:ext uri="{FF2B5EF4-FFF2-40B4-BE49-F238E27FC236}">
                <a16:creationId xmlns:a16="http://schemas.microsoft.com/office/drawing/2014/main" id="{8DE2A6A5-8A50-55FB-4630-670B8CD0BB3E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>
            <a:off x="4563533" y="2030959"/>
            <a:ext cx="5467417" cy="29043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Koppling: vinklad 45">
            <a:extLst>
              <a:ext uri="{FF2B5EF4-FFF2-40B4-BE49-F238E27FC236}">
                <a16:creationId xmlns:a16="http://schemas.microsoft.com/office/drawing/2014/main" id="{D8AFFCF7-DE67-F48B-2504-611CCF6038B0}"/>
              </a:ext>
            </a:extLst>
          </p:cNvPr>
          <p:cNvCxnSpPr>
            <a:cxnSpLocks/>
            <a:stCxn id="17" idx="1"/>
            <a:endCxn id="13" idx="3"/>
          </p:cNvCxnSpPr>
          <p:nvPr/>
        </p:nvCxnSpPr>
        <p:spPr>
          <a:xfrm rot="10800000">
            <a:off x="4563534" y="2030959"/>
            <a:ext cx="5467417" cy="29043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k pilkoppling 50">
            <a:extLst>
              <a:ext uri="{FF2B5EF4-FFF2-40B4-BE49-F238E27FC236}">
                <a16:creationId xmlns:a16="http://schemas.microsoft.com/office/drawing/2014/main" id="{464DF484-961E-5ED8-583C-B9B89704CB9B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4563533" y="2030959"/>
            <a:ext cx="5467417" cy="1012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052DEE76-FFE4-27CE-0EB4-2E512B2DD760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 flipV="1">
            <a:off x="7535610" y="3042982"/>
            <a:ext cx="2495340" cy="286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pilkoppling 54">
            <a:extLst>
              <a:ext uri="{FF2B5EF4-FFF2-40B4-BE49-F238E27FC236}">
                <a16:creationId xmlns:a16="http://schemas.microsoft.com/office/drawing/2014/main" id="{4F1CAFB7-2FFD-C70D-0360-C776782C1606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 flipV="1">
            <a:off x="7535610" y="3764573"/>
            <a:ext cx="2495339" cy="5039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koppling 57">
            <a:extLst>
              <a:ext uri="{FF2B5EF4-FFF2-40B4-BE49-F238E27FC236}">
                <a16:creationId xmlns:a16="http://schemas.microsoft.com/office/drawing/2014/main" id="{E106F62C-5765-D53E-C848-394DCFD57641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7535610" y="4268489"/>
            <a:ext cx="2495338" cy="2176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pilkoppling 60">
            <a:extLst>
              <a:ext uri="{FF2B5EF4-FFF2-40B4-BE49-F238E27FC236}">
                <a16:creationId xmlns:a16="http://schemas.microsoft.com/office/drawing/2014/main" id="{23544085-2B69-33A7-8E01-4FA082113DBF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>
            <a:off x="7535609" y="5207755"/>
            <a:ext cx="25079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Koppling: vinklad 70">
            <a:extLst>
              <a:ext uri="{FF2B5EF4-FFF2-40B4-BE49-F238E27FC236}">
                <a16:creationId xmlns:a16="http://schemas.microsoft.com/office/drawing/2014/main" id="{37B9015E-33C2-3A33-79BA-93EF92CBA285}"/>
              </a:ext>
            </a:extLst>
          </p:cNvPr>
          <p:cNvCxnSpPr>
            <a:cxnSpLocks/>
            <a:stCxn id="16" idx="1"/>
            <a:endCxn id="36" idx="3"/>
          </p:cNvCxnSpPr>
          <p:nvPr/>
        </p:nvCxnSpPr>
        <p:spPr>
          <a:xfrm rot="10800000">
            <a:off x="4301622" y="3477849"/>
            <a:ext cx="1308907" cy="172990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Koppling: vinklad 9">
            <a:extLst>
              <a:ext uri="{FF2B5EF4-FFF2-40B4-BE49-F238E27FC236}">
                <a16:creationId xmlns:a16="http://schemas.microsoft.com/office/drawing/2014/main" id="{E3EB1105-7F76-DEAE-352F-384165CD6D36}"/>
              </a:ext>
            </a:extLst>
          </p:cNvPr>
          <p:cNvCxnSpPr>
            <a:stCxn id="36" idx="3"/>
            <a:endCxn id="15" idx="1"/>
          </p:cNvCxnSpPr>
          <p:nvPr/>
        </p:nvCxnSpPr>
        <p:spPr>
          <a:xfrm>
            <a:off x="4301621" y="3477848"/>
            <a:ext cx="1308908" cy="790641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Koppling: vinklad 10">
            <a:extLst>
              <a:ext uri="{FF2B5EF4-FFF2-40B4-BE49-F238E27FC236}">
                <a16:creationId xmlns:a16="http://schemas.microsoft.com/office/drawing/2014/main" id="{BEA1B808-251A-9FA3-9D8F-C064E41AA2FE}"/>
              </a:ext>
            </a:extLst>
          </p:cNvPr>
          <p:cNvCxnSpPr>
            <a:cxnSpLocks/>
            <a:stCxn id="36" idx="3"/>
            <a:endCxn id="14" idx="1"/>
          </p:cNvCxnSpPr>
          <p:nvPr/>
        </p:nvCxnSpPr>
        <p:spPr>
          <a:xfrm flipV="1">
            <a:off x="4301621" y="3329223"/>
            <a:ext cx="1308908" cy="148625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ppling: vinklad 22">
            <a:extLst>
              <a:ext uri="{FF2B5EF4-FFF2-40B4-BE49-F238E27FC236}">
                <a16:creationId xmlns:a16="http://schemas.microsoft.com/office/drawing/2014/main" id="{83AA2EDB-5F9C-D417-FDBF-93CE5FE7FCE3}"/>
              </a:ext>
            </a:extLst>
          </p:cNvPr>
          <p:cNvCxnSpPr>
            <a:cxnSpLocks/>
            <a:stCxn id="36" idx="3"/>
            <a:endCxn id="16" idx="1"/>
          </p:cNvCxnSpPr>
          <p:nvPr/>
        </p:nvCxnSpPr>
        <p:spPr>
          <a:xfrm>
            <a:off x="4301621" y="3477848"/>
            <a:ext cx="1308907" cy="1729907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35187052-6E2D-034F-C648-54308052E2FD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4563533" y="2030959"/>
            <a:ext cx="1046996" cy="22375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koppling 31">
            <a:extLst>
              <a:ext uri="{FF2B5EF4-FFF2-40B4-BE49-F238E27FC236}">
                <a16:creationId xmlns:a16="http://schemas.microsoft.com/office/drawing/2014/main" id="{9838E4BF-8AC4-BA68-4D5E-EF3A34A1396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3163820" y="5755818"/>
            <a:ext cx="0" cy="3087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16E74A-9FD2-FEFD-4E4F-E2EF65FE712D}"/>
              </a:ext>
            </a:extLst>
          </p:cNvPr>
          <p:cNvSpPr/>
          <p:nvPr/>
        </p:nvSpPr>
        <p:spPr>
          <a:xfrm>
            <a:off x="2470648" y="1384953"/>
            <a:ext cx="2617058" cy="1164665"/>
          </a:xfrm>
          <a:custGeom>
            <a:avLst/>
            <a:gdLst>
              <a:gd name="csX0" fmla="*/ 0 w 2617058"/>
              <a:gd name="csY0" fmla="*/ 194115 h 1164665"/>
              <a:gd name="csX1" fmla="*/ 194115 w 2617058"/>
              <a:gd name="csY1" fmla="*/ 0 h 1164665"/>
              <a:gd name="csX2" fmla="*/ 795899 w 2617058"/>
              <a:gd name="csY2" fmla="*/ 0 h 1164665"/>
              <a:gd name="csX3" fmla="*/ 1375394 w 2617058"/>
              <a:gd name="csY3" fmla="*/ 0 h 1164665"/>
              <a:gd name="csX4" fmla="*/ 1865736 w 2617058"/>
              <a:gd name="csY4" fmla="*/ 0 h 1164665"/>
              <a:gd name="csX5" fmla="*/ 2422943 w 2617058"/>
              <a:gd name="csY5" fmla="*/ 0 h 1164665"/>
              <a:gd name="csX6" fmla="*/ 2617058 w 2617058"/>
              <a:gd name="csY6" fmla="*/ 194115 h 1164665"/>
              <a:gd name="csX7" fmla="*/ 2617058 w 2617058"/>
              <a:gd name="csY7" fmla="*/ 559039 h 1164665"/>
              <a:gd name="csX8" fmla="*/ 2617058 w 2617058"/>
              <a:gd name="csY8" fmla="*/ 970550 h 1164665"/>
              <a:gd name="csX9" fmla="*/ 2422943 w 2617058"/>
              <a:gd name="csY9" fmla="*/ 1164665 h 1164665"/>
              <a:gd name="csX10" fmla="*/ 1910313 w 2617058"/>
              <a:gd name="csY10" fmla="*/ 1164665 h 1164665"/>
              <a:gd name="csX11" fmla="*/ 1330817 w 2617058"/>
              <a:gd name="csY11" fmla="*/ 1164665 h 1164665"/>
              <a:gd name="csX12" fmla="*/ 818187 w 2617058"/>
              <a:gd name="csY12" fmla="*/ 1164665 h 1164665"/>
              <a:gd name="csX13" fmla="*/ 194115 w 2617058"/>
              <a:gd name="csY13" fmla="*/ 1164665 h 1164665"/>
              <a:gd name="csX14" fmla="*/ 0 w 2617058"/>
              <a:gd name="csY14" fmla="*/ 970550 h 1164665"/>
              <a:gd name="csX15" fmla="*/ 0 w 2617058"/>
              <a:gd name="csY15" fmla="*/ 605626 h 1164665"/>
              <a:gd name="csX16" fmla="*/ 0 w 2617058"/>
              <a:gd name="csY16" fmla="*/ 194115 h 1164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17058" h="1164665" extrusionOk="0">
                <a:moveTo>
                  <a:pt x="0" y="194115"/>
                </a:moveTo>
                <a:cubicBezTo>
                  <a:pt x="-9657" y="56595"/>
                  <a:pt x="74276" y="1088"/>
                  <a:pt x="194115" y="0"/>
                </a:cubicBezTo>
                <a:cubicBezTo>
                  <a:pt x="315965" y="-69775"/>
                  <a:pt x="568021" y="48880"/>
                  <a:pt x="795899" y="0"/>
                </a:cubicBezTo>
                <a:cubicBezTo>
                  <a:pt x="1023777" y="-48880"/>
                  <a:pt x="1152271" y="1158"/>
                  <a:pt x="1375394" y="0"/>
                </a:cubicBezTo>
                <a:cubicBezTo>
                  <a:pt x="1598517" y="-1158"/>
                  <a:pt x="1621569" y="22570"/>
                  <a:pt x="1865736" y="0"/>
                </a:cubicBezTo>
                <a:cubicBezTo>
                  <a:pt x="2109903" y="-22570"/>
                  <a:pt x="2238650" y="50254"/>
                  <a:pt x="2422943" y="0"/>
                </a:cubicBezTo>
                <a:cubicBezTo>
                  <a:pt x="2526032" y="-3688"/>
                  <a:pt x="2631199" y="70774"/>
                  <a:pt x="2617058" y="194115"/>
                </a:cubicBezTo>
                <a:cubicBezTo>
                  <a:pt x="2626681" y="275533"/>
                  <a:pt x="2615809" y="473853"/>
                  <a:pt x="2617058" y="559039"/>
                </a:cubicBezTo>
                <a:cubicBezTo>
                  <a:pt x="2618307" y="644225"/>
                  <a:pt x="2602159" y="874989"/>
                  <a:pt x="2617058" y="970550"/>
                </a:cubicBezTo>
                <a:cubicBezTo>
                  <a:pt x="2615548" y="1088130"/>
                  <a:pt x="2500374" y="1156020"/>
                  <a:pt x="2422943" y="1164665"/>
                </a:cubicBezTo>
                <a:cubicBezTo>
                  <a:pt x="2187539" y="1189589"/>
                  <a:pt x="2017155" y="1151680"/>
                  <a:pt x="1910313" y="1164665"/>
                </a:cubicBezTo>
                <a:cubicBezTo>
                  <a:pt x="1803471" y="1177650"/>
                  <a:pt x="1527905" y="1108233"/>
                  <a:pt x="1330817" y="1164665"/>
                </a:cubicBezTo>
                <a:cubicBezTo>
                  <a:pt x="1133729" y="1221097"/>
                  <a:pt x="979106" y="1122082"/>
                  <a:pt x="818187" y="1164665"/>
                </a:cubicBezTo>
                <a:cubicBezTo>
                  <a:pt x="657268" y="1207248"/>
                  <a:pt x="472751" y="1117359"/>
                  <a:pt x="194115" y="1164665"/>
                </a:cubicBezTo>
                <a:cubicBezTo>
                  <a:pt x="89007" y="1158714"/>
                  <a:pt x="14572" y="1103276"/>
                  <a:pt x="0" y="970550"/>
                </a:cubicBezTo>
                <a:cubicBezTo>
                  <a:pt x="-17926" y="858890"/>
                  <a:pt x="10246" y="757653"/>
                  <a:pt x="0" y="605626"/>
                </a:cubicBezTo>
                <a:cubicBezTo>
                  <a:pt x="-10246" y="453599"/>
                  <a:pt x="3277" y="303490"/>
                  <a:pt x="0" y="19411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dist="381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9C0C2D-6938-B07C-898D-B9E9EF95C159}"/>
              </a:ext>
            </a:extLst>
          </p:cNvPr>
          <p:cNvSpPr/>
          <p:nvPr/>
        </p:nvSpPr>
        <p:spPr>
          <a:xfrm>
            <a:off x="9469211" y="1865826"/>
            <a:ext cx="2617058" cy="1564160"/>
          </a:xfrm>
          <a:custGeom>
            <a:avLst/>
            <a:gdLst>
              <a:gd name="csX0" fmla="*/ 0 w 2617058"/>
              <a:gd name="csY0" fmla="*/ 260699 h 1564160"/>
              <a:gd name="csX1" fmla="*/ 260699 w 2617058"/>
              <a:gd name="csY1" fmla="*/ 0 h 1564160"/>
              <a:gd name="csX2" fmla="*/ 1001166 w 2617058"/>
              <a:gd name="csY2" fmla="*/ 0 h 1564160"/>
              <a:gd name="csX3" fmla="*/ 1720675 w 2617058"/>
              <a:gd name="csY3" fmla="*/ 0 h 1564160"/>
              <a:gd name="csX4" fmla="*/ 2356359 w 2617058"/>
              <a:gd name="csY4" fmla="*/ 0 h 1564160"/>
              <a:gd name="csX5" fmla="*/ 2617058 w 2617058"/>
              <a:gd name="csY5" fmla="*/ 260699 h 1564160"/>
              <a:gd name="csX6" fmla="*/ 2617058 w 2617058"/>
              <a:gd name="csY6" fmla="*/ 771652 h 1564160"/>
              <a:gd name="csX7" fmla="*/ 2617058 w 2617058"/>
              <a:gd name="csY7" fmla="*/ 1303461 h 1564160"/>
              <a:gd name="csX8" fmla="*/ 2356359 w 2617058"/>
              <a:gd name="csY8" fmla="*/ 1564160 h 1564160"/>
              <a:gd name="csX9" fmla="*/ 1699719 w 2617058"/>
              <a:gd name="csY9" fmla="*/ 1564160 h 1564160"/>
              <a:gd name="csX10" fmla="*/ 1064035 w 2617058"/>
              <a:gd name="csY10" fmla="*/ 1564160 h 1564160"/>
              <a:gd name="csX11" fmla="*/ 260699 w 2617058"/>
              <a:gd name="csY11" fmla="*/ 1564160 h 1564160"/>
              <a:gd name="csX12" fmla="*/ 0 w 2617058"/>
              <a:gd name="csY12" fmla="*/ 1303461 h 1564160"/>
              <a:gd name="csX13" fmla="*/ 0 w 2617058"/>
              <a:gd name="csY13" fmla="*/ 771652 h 1564160"/>
              <a:gd name="csX14" fmla="*/ 0 w 2617058"/>
              <a:gd name="csY14" fmla="*/ 260699 h 15641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617058" h="1564160" extrusionOk="0">
                <a:moveTo>
                  <a:pt x="0" y="260699"/>
                </a:moveTo>
                <a:cubicBezTo>
                  <a:pt x="-8078" y="91361"/>
                  <a:pt x="107356" y="806"/>
                  <a:pt x="260699" y="0"/>
                </a:cubicBezTo>
                <a:cubicBezTo>
                  <a:pt x="610378" y="-9291"/>
                  <a:pt x="663838" y="34985"/>
                  <a:pt x="1001166" y="0"/>
                </a:cubicBezTo>
                <a:cubicBezTo>
                  <a:pt x="1338494" y="-34985"/>
                  <a:pt x="1392717" y="4026"/>
                  <a:pt x="1720675" y="0"/>
                </a:cubicBezTo>
                <a:cubicBezTo>
                  <a:pt x="2048633" y="-4026"/>
                  <a:pt x="2226276" y="-7328"/>
                  <a:pt x="2356359" y="0"/>
                </a:cubicBezTo>
                <a:cubicBezTo>
                  <a:pt x="2505922" y="-2044"/>
                  <a:pt x="2586993" y="135083"/>
                  <a:pt x="2617058" y="260699"/>
                </a:cubicBezTo>
                <a:cubicBezTo>
                  <a:pt x="2626197" y="485044"/>
                  <a:pt x="2619226" y="536514"/>
                  <a:pt x="2617058" y="771652"/>
                </a:cubicBezTo>
                <a:cubicBezTo>
                  <a:pt x="2614890" y="1006790"/>
                  <a:pt x="2630337" y="1042768"/>
                  <a:pt x="2617058" y="1303461"/>
                </a:cubicBezTo>
                <a:cubicBezTo>
                  <a:pt x="2639398" y="1423043"/>
                  <a:pt x="2493857" y="1559699"/>
                  <a:pt x="2356359" y="1564160"/>
                </a:cubicBezTo>
                <a:cubicBezTo>
                  <a:pt x="2153884" y="1595431"/>
                  <a:pt x="1897180" y="1556402"/>
                  <a:pt x="1699719" y="1564160"/>
                </a:cubicBezTo>
                <a:cubicBezTo>
                  <a:pt x="1502258" y="1571918"/>
                  <a:pt x="1201169" y="1575278"/>
                  <a:pt x="1064035" y="1564160"/>
                </a:cubicBezTo>
                <a:cubicBezTo>
                  <a:pt x="926901" y="1553042"/>
                  <a:pt x="456872" y="1584061"/>
                  <a:pt x="260699" y="1564160"/>
                </a:cubicBezTo>
                <a:cubicBezTo>
                  <a:pt x="111149" y="1569316"/>
                  <a:pt x="-1343" y="1471999"/>
                  <a:pt x="0" y="1303461"/>
                </a:cubicBezTo>
                <a:cubicBezTo>
                  <a:pt x="10310" y="1172475"/>
                  <a:pt x="13371" y="902858"/>
                  <a:pt x="0" y="771652"/>
                </a:cubicBezTo>
                <a:cubicBezTo>
                  <a:pt x="-13371" y="640446"/>
                  <a:pt x="-2211" y="496048"/>
                  <a:pt x="0" y="26069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dist="381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370A6-335D-23EB-1916-A041F3E7EFBE}"/>
              </a:ext>
            </a:extLst>
          </p:cNvPr>
          <p:cNvSpPr/>
          <p:nvPr/>
        </p:nvSpPr>
        <p:spPr>
          <a:xfrm>
            <a:off x="5311501" y="3767126"/>
            <a:ext cx="2395117" cy="1016705"/>
          </a:xfrm>
          <a:custGeom>
            <a:avLst/>
            <a:gdLst>
              <a:gd name="csX0" fmla="*/ 0 w 2395117"/>
              <a:gd name="csY0" fmla="*/ 169454 h 1016705"/>
              <a:gd name="csX1" fmla="*/ 169454 w 2395117"/>
              <a:gd name="csY1" fmla="*/ 0 h 1016705"/>
              <a:gd name="csX2" fmla="*/ 895981 w 2395117"/>
              <a:gd name="csY2" fmla="*/ 0 h 1016705"/>
              <a:gd name="csX3" fmla="*/ 1601946 w 2395117"/>
              <a:gd name="csY3" fmla="*/ 0 h 1016705"/>
              <a:gd name="csX4" fmla="*/ 2225663 w 2395117"/>
              <a:gd name="csY4" fmla="*/ 0 h 1016705"/>
              <a:gd name="csX5" fmla="*/ 2395117 w 2395117"/>
              <a:gd name="csY5" fmla="*/ 169454 h 1016705"/>
              <a:gd name="csX6" fmla="*/ 2395117 w 2395117"/>
              <a:gd name="csY6" fmla="*/ 847251 h 1016705"/>
              <a:gd name="csX7" fmla="*/ 2225663 w 2395117"/>
              <a:gd name="csY7" fmla="*/ 1016705 h 1016705"/>
              <a:gd name="csX8" fmla="*/ 1519698 w 2395117"/>
              <a:gd name="csY8" fmla="*/ 1016705 h 1016705"/>
              <a:gd name="csX9" fmla="*/ 875419 w 2395117"/>
              <a:gd name="csY9" fmla="*/ 1016705 h 1016705"/>
              <a:gd name="csX10" fmla="*/ 169454 w 2395117"/>
              <a:gd name="csY10" fmla="*/ 1016705 h 1016705"/>
              <a:gd name="csX11" fmla="*/ 0 w 2395117"/>
              <a:gd name="csY11" fmla="*/ 847251 h 1016705"/>
              <a:gd name="csX12" fmla="*/ 0 w 2395117"/>
              <a:gd name="csY12" fmla="*/ 169454 h 1016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95117" h="1016705" extrusionOk="0">
                <a:moveTo>
                  <a:pt x="0" y="169454"/>
                </a:moveTo>
                <a:cubicBezTo>
                  <a:pt x="-4237" y="62566"/>
                  <a:pt x="58925" y="1459"/>
                  <a:pt x="169454" y="0"/>
                </a:cubicBezTo>
                <a:cubicBezTo>
                  <a:pt x="398564" y="29595"/>
                  <a:pt x="604883" y="-13364"/>
                  <a:pt x="895981" y="0"/>
                </a:cubicBezTo>
                <a:cubicBezTo>
                  <a:pt x="1187079" y="13364"/>
                  <a:pt x="1435405" y="-22188"/>
                  <a:pt x="1601946" y="0"/>
                </a:cubicBezTo>
                <a:cubicBezTo>
                  <a:pt x="1768488" y="22188"/>
                  <a:pt x="1992117" y="3024"/>
                  <a:pt x="2225663" y="0"/>
                </a:cubicBezTo>
                <a:cubicBezTo>
                  <a:pt x="2323876" y="-1693"/>
                  <a:pt x="2385457" y="81768"/>
                  <a:pt x="2395117" y="169454"/>
                </a:cubicBezTo>
                <a:cubicBezTo>
                  <a:pt x="2371741" y="359083"/>
                  <a:pt x="2388332" y="511365"/>
                  <a:pt x="2395117" y="847251"/>
                </a:cubicBezTo>
                <a:cubicBezTo>
                  <a:pt x="2376336" y="948639"/>
                  <a:pt x="2321563" y="1012093"/>
                  <a:pt x="2225663" y="1016705"/>
                </a:cubicBezTo>
                <a:cubicBezTo>
                  <a:pt x="2056266" y="1011138"/>
                  <a:pt x="1711383" y="1038270"/>
                  <a:pt x="1519698" y="1016705"/>
                </a:cubicBezTo>
                <a:cubicBezTo>
                  <a:pt x="1328014" y="995140"/>
                  <a:pt x="1106501" y="1037400"/>
                  <a:pt x="875419" y="1016705"/>
                </a:cubicBezTo>
                <a:cubicBezTo>
                  <a:pt x="644337" y="996010"/>
                  <a:pt x="375353" y="1028329"/>
                  <a:pt x="169454" y="1016705"/>
                </a:cubicBezTo>
                <a:cubicBezTo>
                  <a:pt x="77296" y="1023247"/>
                  <a:pt x="8310" y="939960"/>
                  <a:pt x="0" y="847251"/>
                </a:cubicBezTo>
                <a:cubicBezTo>
                  <a:pt x="-20619" y="708920"/>
                  <a:pt x="-26529" y="332141"/>
                  <a:pt x="0" y="16945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dist="381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44E1-53EB-DE86-8884-9C33635C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5F6917-B385-E328-A8F5-DF18E659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Bygglovsassistenten</a:t>
            </a:r>
          </a:p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EEF8BA-1F1B-A275-FEC0-7D982DBA6C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b="1"/>
              <a:t>Nova</a:t>
            </a:r>
          </a:p>
          <a:p>
            <a:pPr marL="179705" indent="-179705">
              <a:buFont typeface="Calibri" panose="020B0604020202020204" pitchFamily="34" charset="0"/>
              <a:buChar char="-"/>
            </a:pPr>
            <a:r>
              <a:rPr lang="sv-SE"/>
              <a:t>Hämtar ansökningar</a:t>
            </a:r>
          </a:p>
          <a:p>
            <a:pPr marL="179705" indent="-179705">
              <a:buFont typeface="Calibri" panose="020B0604020202020204" pitchFamily="34" charset="0"/>
              <a:buChar char="-"/>
            </a:pPr>
            <a:r>
              <a:rPr lang="sv-SE"/>
              <a:t>Skriver underlag</a:t>
            </a:r>
          </a:p>
          <a:p>
            <a:pPr marL="179705" indent="-179705">
              <a:buFont typeface="Calibri" panose="020B0604020202020204" pitchFamily="34" charset="0"/>
              <a:buChar char="-"/>
            </a:pPr>
            <a:endParaRPr lang="sv-SE"/>
          </a:p>
          <a:p>
            <a:pPr marL="0" indent="0">
              <a:buNone/>
            </a:pPr>
            <a:r>
              <a:rPr lang="sv-SE" b="1"/>
              <a:t>Planagenten</a:t>
            </a:r>
          </a:p>
          <a:p>
            <a:pPr marL="179705" indent="-179705">
              <a:buFont typeface="Calibri" panose="020B0604020202020204" pitchFamily="34" charset="0"/>
              <a:buChar char="-"/>
            </a:pPr>
            <a:r>
              <a:rPr lang="sv-SE"/>
              <a:t>Jämför ansökan mot detaljplanen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 b="1" err="1"/>
              <a:t>GISdata</a:t>
            </a:r>
            <a:endParaRPr lang="sv-SE" b="1"/>
          </a:p>
          <a:p>
            <a:pPr marL="179705" indent="-179705">
              <a:buFont typeface="Calibri" panose="020B0604020202020204" pitchFamily="34" charset="0"/>
              <a:buChar char="-"/>
            </a:pPr>
            <a:r>
              <a:rPr lang="sv-SE"/>
              <a:t>Strandskydd, översvämning, buller,.. </a:t>
            </a:r>
          </a:p>
          <a:p>
            <a:pPr marL="179705" indent="-179705">
              <a:buFont typeface="Calibri" panose="020B0604020202020204" pitchFamily="34" charset="0"/>
              <a:buChar char="-"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D0B116-1423-F8A5-9734-DECEF6EADBBA}"/>
              </a:ext>
            </a:extLst>
          </p:cNvPr>
          <p:cNvCxnSpPr/>
          <p:nvPr/>
        </p:nvCxnSpPr>
        <p:spPr>
          <a:xfrm flipV="1">
            <a:off x="4825014" y="3102006"/>
            <a:ext cx="1358283" cy="7871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44445F-4AF0-7F69-6E06-556B3C0A5F2B}"/>
              </a:ext>
            </a:extLst>
          </p:cNvPr>
          <p:cNvCxnSpPr>
            <a:cxnSpLocks/>
          </p:cNvCxnSpPr>
          <p:nvPr/>
        </p:nvCxnSpPr>
        <p:spPr>
          <a:xfrm>
            <a:off x="4825014" y="4177683"/>
            <a:ext cx="1365680" cy="7516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8A2868-C781-E661-DD7A-EC2C40917688}"/>
              </a:ext>
            </a:extLst>
          </p:cNvPr>
          <p:cNvSpPr txBox="1"/>
          <p:nvPr/>
        </p:nvSpPr>
        <p:spPr>
          <a:xfrm>
            <a:off x="6643455" y="2507941"/>
            <a:ext cx="402454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Detaljplaner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Nationell</a:t>
            </a:r>
            <a:r>
              <a:rPr lang="en-US"/>
              <a:t> Geodata </a:t>
            </a:r>
            <a:r>
              <a:rPr lang="en-US" err="1"/>
              <a:t>Plattform</a:t>
            </a:r>
            <a:r>
              <a:rPr lang="en-US"/>
              <a:t>  (NGP)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B794C-B862-B1A4-BF82-C8947B444756}"/>
              </a:ext>
            </a:extLst>
          </p:cNvPr>
          <p:cNvSpPr txBox="1"/>
          <p:nvPr/>
        </p:nvSpPr>
        <p:spPr>
          <a:xfrm>
            <a:off x="6643455" y="4638582"/>
            <a:ext cx="40245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Digitala</a:t>
            </a:r>
            <a:r>
              <a:rPr lang="en-US"/>
              <a:t> </a:t>
            </a:r>
            <a:r>
              <a:rPr lang="en-US" err="1"/>
              <a:t>PDFer</a:t>
            </a:r>
            <a:r>
              <a:rPr lang="en-US"/>
              <a:t> </a:t>
            </a:r>
          </a:p>
        </p:txBody>
      </p:sp>
      <p:pic>
        <p:nvPicPr>
          <p:cNvPr id="8" name="Picture 7" descr="A map of a land&#10;&#10;AI-generated content may be incorrect.">
            <a:extLst>
              <a:ext uri="{FF2B5EF4-FFF2-40B4-BE49-F238E27FC236}">
                <a16:creationId xmlns:a16="http://schemas.microsoft.com/office/drawing/2014/main" id="{F1FCB53D-82EF-0DE0-469E-D2FC2D0F3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18" y="159706"/>
            <a:ext cx="8420100" cy="6686550"/>
          </a:xfrm>
          <a:prstGeom prst="rect">
            <a:avLst/>
          </a:prstGeom>
        </p:spPr>
      </p:pic>
      <p:pic>
        <p:nvPicPr>
          <p:cNvPr id="9" name="Picture 8" descr="A map of a plane&#10;&#10;AI-generated content may be incorrect.">
            <a:extLst>
              <a:ext uri="{FF2B5EF4-FFF2-40B4-BE49-F238E27FC236}">
                <a16:creationId xmlns:a16="http://schemas.microsoft.com/office/drawing/2014/main" id="{9F76D7CB-911C-096D-8381-F9289778C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34" y="499760"/>
            <a:ext cx="7590777" cy="4853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C52485-0BD0-3250-1C47-9996D913BD33}"/>
              </a:ext>
            </a:extLst>
          </p:cNvPr>
          <p:cNvSpPr txBox="1"/>
          <p:nvPr/>
        </p:nvSpPr>
        <p:spPr>
          <a:xfrm>
            <a:off x="6644014" y="5046945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https://infobank.nacka.se/ext/Bo_Bygga/detaljplaner/laga_kraft/skannade_planer/8421.pdf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3A592-7A7F-EB2F-3B8A-5B95DC9A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52267D-DC35-6EBE-9CAF-241FE9EC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Bygglovsassistenten</a:t>
            </a:r>
          </a:p>
          <a:p>
            <a:endParaRPr lang="sv-SE"/>
          </a:p>
        </p:txBody>
      </p:sp>
      <p:pic>
        <p:nvPicPr>
          <p:cNvPr id="9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29812F2-C584-71D5-6B91-1F49D2BD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367" y="1260426"/>
            <a:ext cx="12192000" cy="5376687"/>
          </a:xfrm>
          <a:prstGeom prst="rect">
            <a:avLst/>
          </a:prstGeom>
        </p:spPr>
      </p:pic>
      <p:pic>
        <p:nvPicPr>
          <p:cNvPr id="8" name="Picture 7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B38F4E6E-2ED5-F56E-CF7E-2C54CDC9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1" y="-226"/>
            <a:ext cx="12181246" cy="6858000"/>
          </a:xfrm>
          <a:prstGeom prst="rect">
            <a:avLst/>
          </a:prstGeom>
        </p:spPr>
      </p:pic>
      <p:pic>
        <p:nvPicPr>
          <p:cNvPr id="7" name="Content Placeholder 6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B726268D-8449-801E-D1F3-227CB07CC8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41184" y="2711929"/>
            <a:ext cx="9828244" cy="20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0E4AD4-4C39-689A-3890-B4993EB7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Översikt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F41E4A7-C27E-24EE-0DEB-D503686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D76F757-CFC1-AE56-1BFA-EA7F4C457D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lvl="0" indent="-179705"/>
            <a:r>
              <a:rPr lang="sv-SE"/>
              <a:t>Nackas ansats och arbete kring AI</a:t>
            </a:r>
            <a:endParaRPr lang="en-US"/>
          </a:p>
          <a:p>
            <a:pPr marL="179705" lvl="0" indent="-179705"/>
            <a:r>
              <a:rPr lang="sv-SE" err="1"/>
              <a:t>Scope</a:t>
            </a:r>
            <a:r>
              <a:rPr lang="sv-SE"/>
              <a:t> &amp; Mål med projekt. (Ex: vad är pilot/</a:t>
            </a:r>
            <a:r>
              <a:rPr lang="sv-SE" err="1"/>
              <a:t>PoC</a:t>
            </a:r>
            <a:r>
              <a:rPr lang="sv-SE"/>
              <a:t>, samt slutlig målbild för </a:t>
            </a:r>
            <a:r>
              <a:rPr lang="sv-SE" err="1"/>
              <a:t>platform</a:t>
            </a:r>
            <a:r>
              <a:rPr lang="sv-SE"/>
              <a:t> tjänst användning och förvaltning).</a:t>
            </a:r>
          </a:p>
          <a:p>
            <a:pPr marL="179705" lvl="0" indent="-179705"/>
            <a:r>
              <a:rPr lang="sv-SE"/>
              <a:t>Översiktlig arkitektur för tjänst.</a:t>
            </a:r>
          </a:p>
          <a:p>
            <a:pPr marL="179705" lvl="0" indent="-179705"/>
            <a:r>
              <a:rPr lang="sv-SE"/>
              <a:t>Avsedda standarder för datamängder projekt bör luta sig mot för att vara i synk med varandra och tänkt användningsområde.</a:t>
            </a:r>
          </a:p>
          <a:p>
            <a:pPr marL="179705" indent="-179705"/>
            <a:endParaRPr lang="sv-SE"/>
          </a:p>
        </p:txBody>
      </p:sp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1CBE3221-5537-912D-98D3-987C80C8758B}"/>
              </a:ext>
            </a:extLst>
          </p:cNvPr>
          <p:cNvPicPr>
            <a:picLocks noGrp="1"/>
          </p:cNvPicPr>
          <p:nvPr>
            <p:ph type="pic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302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1569BF-F103-99ED-864C-8910B9D5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436" y="583574"/>
            <a:ext cx="7764433" cy="1133475"/>
          </a:xfrm>
        </p:spPr>
        <p:txBody>
          <a:bodyPr/>
          <a:lstStyle/>
          <a:p>
            <a:r>
              <a:rPr lang="sv-SE"/>
              <a:t>Utmaningar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395833-209D-C3BA-81F7-732AFB09FC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22407" y="1348875"/>
            <a:ext cx="6611023" cy="4160838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>
                <a:ea typeface="+mn-lt"/>
                <a:cs typeface="+mn-lt"/>
              </a:rPr>
              <a:t>Behovet av bra </a:t>
            </a:r>
            <a:r>
              <a:rPr lang="sv-SE" b="1">
                <a:ea typeface="+mn-lt"/>
                <a:cs typeface="+mn-lt"/>
              </a:rPr>
              <a:t>metadata</a:t>
            </a:r>
            <a:endParaRPr lang="sv-SE" b="1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Agenten har ingen bakgrundsinformation att tolka </a:t>
            </a:r>
            <a:r>
              <a:rPr lang="sv-SE" err="1">
                <a:ea typeface="+mn-lt"/>
                <a:cs typeface="+mn-lt"/>
              </a:rPr>
              <a:t>datan</a:t>
            </a:r>
            <a:r>
              <a:rPr lang="sv-SE">
                <a:ea typeface="+mn-lt"/>
                <a:cs typeface="+mn-lt"/>
              </a:rPr>
              <a:t> utifrån.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Metadata behövs och tydliga tabeller.</a:t>
            </a:r>
            <a:br>
              <a:rPr lang="sv-SE">
                <a:ea typeface="+mn-lt"/>
                <a:cs typeface="+mn-lt"/>
              </a:rPr>
            </a:br>
            <a:endParaRPr lang="sv-SE">
              <a:ea typeface="+mn-lt"/>
              <a:cs typeface="+mn-lt"/>
            </a:endParaRPr>
          </a:p>
          <a:p>
            <a:pPr marL="179705" indent="-179705"/>
            <a:r>
              <a:rPr lang="sv-SE">
                <a:ea typeface="+mn-lt"/>
                <a:cs typeface="+mn-lt"/>
              </a:rPr>
              <a:t>Styra </a:t>
            </a:r>
            <a:r>
              <a:rPr lang="sv-SE" b="1">
                <a:ea typeface="+mn-lt"/>
                <a:cs typeface="+mn-lt"/>
              </a:rPr>
              <a:t>friheten </a:t>
            </a:r>
            <a:r>
              <a:rPr lang="sv-SE">
                <a:ea typeface="+mn-lt"/>
                <a:cs typeface="+mn-lt"/>
              </a:rPr>
              <a:t>i chatagenten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Hur ger man agenten tillräcklig frihet att tänka själv, utan att hitta på?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Avvägningar där det gäller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sv-SE">
              <a:ea typeface="+mn-lt"/>
              <a:cs typeface="+mn-lt"/>
            </a:endParaRPr>
          </a:p>
          <a:p>
            <a:pPr marL="179705" indent="-179705"/>
            <a:r>
              <a:rPr lang="sv-SE" err="1">
                <a:ea typeface="+mn-lt"/>
                <a:cs typeface="+mn-lt"/>
              </a:rPr>
              <a:t>Performance</a:t>
            </a:r>
            <a:r>
              <a:rPr lang="sv-SE">
                <a:ea typeface="+mn-lt"/>
                <a:cs typeface="+mn-lt"/>
              </a:rPr>
              <a:t> i chatagenten</a:t>
            </a:r>
            <a:endParaRPr lang="sv-SE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Förväntningar och precision</a:t>
            </a:r>
          </a:p>
          <a:p>
            <a:pPr marL="179705" indent="-179705"/>
            <a:endParaRPr lang="sv-SE"/>
          </a:p>
          <a:p>
            <a:pPr marL="179705" indent="-179705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16BCCFD-44D8-AD86-1980-E11BB42BC6B8}"/>
              </a:ext>
            </a:extLst>
          </p:cNvPr>
          <p:cNvSpPr txBox="1">
            <a:spLocks/>
          </p:cNvSpPr>
          <p:nvPr/>
        </p:nvSpPr>
        <p:spPr>
          <a:xfrm>
            <a:off x="447675" y="1132074"/>
            <a:ext cx="7764433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Resultat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4704ADE-5BC5-25E8-DC7D-67FD8DB94665}"/>
              </a:ext>
            </a:extLst>
          </p:cNvPr>
          <p:cNvSpPr txBox="1">
            <a:spLocks/>
          </p:cNvSpPr>
          <p:nvPr/>
        </p:nvSpPr>
        <p:spPr>
          <a:xfrm>
            <a:off x="446481" y="1896463"/>
            <a:ext cx="5535873" cy="4166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ill Sans MT" panose="020B0502020104020203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ill Sans MT" panose="020B0502020104020203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ill Sans MT" panose="020B0502020104020203" pitchFamily="34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ill Sans MT" panose="020B0502020104020203" pitchFamily="34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6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sv-SE" sz="1800">
                <a:ea typeface="+mn-lt"/>
                <a:cs typeface="+mn-lt"/>
              </a:rPr>
              <a:t>Visat att tekniken fungerar</a:t>
            </a:r>
            <a:endParaRPr lang="sv-SE" sz="1800" b="1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Skapa nya möjligheter att interagera med </a:t>
            </a:r>
            <a:r>
              <a:rPr lang="sv-SE" err="1"/>
              <a:t>datan</a:t>
            </a:r>
            <a:endParaRPr lang="sv-SE"/>
          </a:p>
          <a:p>
            <a:pPr marL="539750" lvl="2" indent="-179705">
              <a:buFont typeface="Wingdings" panose="020B0604020202020204" pitchFamily="34" charset="0"/>
              <a:buChar char="§"/>
            </a:pPr>
            <a:r>
              <a:rPr lang="sv-SE" sz="1800"/>
              <a:t>Olika datakällor</a:t>
            </a:r>
          </a:p>
          <a:p>
            <a:pPr marL="539750" lvl="2" indent="-179705">
              <a:buFont typeface="Wingdings" panose="020B0604020202020204" pitchFamily="34" charset="0"/>
              <a:buChar char="§"/>
            </a:pPr>
            <a:r>
              <a:rPr lang="sv-SE" sz="1800"/>
              <a:t>Utan förkunskaper kring </a:t>
            </a:r>
            <a:r>
              <a:rPr lang="sv-SE" sz="1800" err="1"/>
              <a:t>datan</a:t>
            </a:r>
            <a:r>
              <a:rPr lang="sv-SE" sz="1800"/>
              <a:t>/datakällor</a:t>
            </a:r>
            <a:br>
              <a:rPr lang="sv-SE" sz="1800"/>
            </a:br>
            <a:endParaRPr lang="sv-SE" sz="1800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Bygglovshanteringen </a:t>
            </a:r>
          </a:p>
          <a:p>
            <a:pPr marL="539750" lvl="2" indent="-179705">
              <a:buFont typeface="Wingdings" panose="020B0604020202020204" pitchFamily="34" charset="0"/>
              <a:buChar char="§"/>
            </a:pPr>
            <a:r>
              <a:rPr lang="sv-SE" sz="1800"/>
              <a:t>Bra </a:t>
            </a:r>
            <a:r>
              <a:rPr lang="sv-SE" sz="1800" err="1"/>
              <a:t>use-case</a:t>
            </a:r>
            <a:r>
              <a:rPr lang="sv-SE" sz="1800"/>
              <a:t> där det finns mycket att vinna på att automatisera datainhämtning</a:t>
            </a:r>
          </a:p>
          <a:p>
            <a:pPr marL="179705" indent="-179705"/>
            <a:endParaRPr lang="sv-SE"/>
          </a:p>
          <a:p>
            <a:pPr marL="179705" indent="-179705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78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F9679-419C-D340-40C9-EE844753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C8BC29-7815-9A43-F6C5-9995C4B2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Framåt Blick </a:t>
            </a:r>
            <a:br>
              <a:rPr lang="sv-SE"/>
            </a:br>
            <a:r>
              <a:rPr lang="sv-SE" sz="2800" i="1"/>
              <a:t>Från </a:t>
            </a:r>
            <a:r>
              <a:rPr lang="sv-SE" sz="2800" i="1" err="1"/>
              <a:t>PoC</a:t>
            </a:r>
            <a:r>
              <a:rPr lang="sv-SE" sz="2800" i="1"/>
              <a:t> till MVP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5F197D-4983-67A8-45C4-CC3BCDCCDA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763775"/>
            <a:ext cx="5115957" cy="4205226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>
                <a:ea typeface="+mn-lt"/>
                <a:cs typeface="+mn-lt"/>
              </a:rPr>
              <a:t>Paketera och </a:t>
            </a:r>
            <a:r>
              <a:rPr lang="sv-SE" err="1">
                <a:ea typeface="+mn-lt"/>
                <a:cs typeface="+mn-lt"/>
              </a:rPr>
              <a:t>deployment</a:t>
            </a:r>
            <a:endParaRPr lang="sv-SE">
              <a:ea typeface="+mn-lt"/>
              <a:cs typeface="+mn-lt"/>
            </a:endParaRPr>
          </a:p>
          <a:p>
            <a:pPr marL="179705" indent="-179705"/>
            <a:r>
              <a:rPr lang="sv-SE">
                <a:ea typeface="+mn-lt"/>
                <a:cs typeface="+mn-lt"/>
              </a:rPr>
              <a:t>Tittar på möjligheter att samarbete med övriga initiativ</a:t>
            </a:r>
            <a:endParaRPr lang="sv-SE" err="1"/>
          </a:p>
          <a:p>
            <a:pPr marL="179705" indent="-179705"/>
            <a:r>
              <a:rPr lang="sv-SE">
                <a:ea typeface="+mn-lt"/>
                <a:cs typeface="+mn-lt"/>
              </a:rPr>
              <a:t>Lägga till stöd för fler integrationer (t ex generell MCP integration)</a:t>
            </a:r>
            <a:endParaRPr lang="sv-SE"/>
          </a:p>
          <a:p>
            <a:pPr marL="179705" indent="-179705"/>
            <a:r>
              <a:rPr lang="sv-SE">
                <a:ea typeface="+mn-lt"/>
                <a:cs typeface="+mn-lt"/>
              </a:rPr>
              <a:t>Bygglovsassisten: Generalisera till fler fall</a:t>
            </a:r>
            <a:endParaRPr lang="sv-SE"/>
          </a:p>
          <a:p>
            <a:pPr marL="179705" indent="-179705"/>
            <a:r>
              <a:rPr lang="sv-SE"/>
              <a:t>… </a:t>
            </a:r>
          </a:p>
          <a:p>
            <a:pPr marL="179705" indent="-179705"/>
            <a:endParaRPr lang="sv-SE"/>
          </a:p>
          <a:p>
            <a:pPr marL="179705" indent="-179705"/>
            <a:endParaRPr lang="sv-SE"/>
          </a:p>
          <a:p>
            <a:pPr marL="179705" indent="-179705"/>
            <a:endParaRPr lang="sv-S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7B5052-2284-9B3C-31C4-EF3EB4C97516}"/>
              </a:ext>
            </a:extLst>
          </p:cNvPr>
          <p:cNvGrpSpPr/>
          <p:nvPr/>
        </p:nvGrpSpPr>
        <p:grpSpPr>
          <a:xfrm>
            <a:off x="7020541" y="3093696"/>
            <a:ext cx="7765928" cy="2114192"/>
            <a:chOff x="7020541" y="3093696"/>
            <a:chExt cx="7765928" cy="2114192"/>
          </a:xfrm>
        </p:grpSpPr>
        <p:sp>
          <p:nvSpPr>
            <p:cNvPr id="5" name="Rubrik 1">
              <a:extLst>
                <a:ext uri="{FF2B5EF4-FFF2-40B4-BE49-F238E27FC236}">
                  <a16:creationId xmlns:a16="http://schemas.microsoft.com/office/drawing/2014/main" id="{D59881F8-CE4D-9DDA-0D84-11B213DC383B}"/>
                </a:ext>
              </a:extLst>
            </p:cNvPr>
            <p:cNvSpPr txBox="1">
              <a:spLocks/>
            </p:cNvSpPr>
            <p:nvPr/>
          </p:nvSpPr>
          <p:spPr>
            <a:xfrm>
              <a:off x="7022036" y="3093696"/>
              <a:ext cx="7764433" cy="1133475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/>
                <a:t>Frågor? 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2E745-3C2D-77BF-6717-AD3D08D166FA}"/>
                </a:ext>
              </a:extLst>
            </p:cNvPr>
            <p:cNvSpPr txBox="1"/>
            <p:nvPr/>
          </p:nvSpPr>
          <p:spPr>
            <a:xfrm>
              <a:off x="7020541" y="3946004"/>
              <a:ext cx="3886200" cy="126188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För </a:t>
              </a:r>
              <a:r>
                <a:rPr lang="en-US" sz="2000" err="1"/>
                <a:t>vidare</a:t>
              </a:r>
              <a:r>
                <a:rPr lang="en-US" sz="2000"/>
                <a:t> </a:t>
              </a:r>
              <a:r>
                <a:rPr lang="en-US" sz="2000" err="1"/>
                <a:t>frågor</a:t>
              </a:r>
              <a:r>
                <a:rPr lang="en-US" sz="2000"/>
                <a:t>: </a:t>
              </a:r>
              <a:br>
                <a:rPr lang="en-US" sz="2000"/>
              </a:br>
              <a:r>
                <a:rPr lang="en-US" sz="2000">
                  <a:hlinkClick r:id="rId2"/>
                </a:rPr>
                <a:t>daniel.saaf@eghed.se</a:t>
              </a:r>
              <a:endParaRPr lang="en-US" sz="2000"/>
            </a:p>
            <a:p>
              <a:r>
                <a:rPr lang="en-US">
                  <a:hlinkClick r:id="rId3"/>
                </a:rPr>
                <a:t>Jonas.brodd@nacka.se</a:t>
              </a:r>
              <a:endParaRPr lang="en-US"/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1455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1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659A5D3-324C-422E-F9C1-3329706F69E9}"/>
              </a:ext>
            </a:extLst>
          </p:cNvPr>
          <p:cNvSpPr txBox="1"/>
          <p:nvPr/>
        </p:nvSpPr>
        <p:spPr>
          <a:xfrm>
            <a:off x="571722" y="953729"/>
            <a:ext cx="103946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     AI</a:t>
            </a:r>
          </a:p>
        </p:txBody>
      </p:sp>
      <p:pic>
        <p:nvPicPr>
          <p:cNvPr id="4" name="Bild 3" descr="Hjärta med hel fyllning">
            <a:extLst>
              <a:ext uri="{FF2B5EF4-FFF2-40B4-BE49-F238E27FC236}">
                <a16:creationId xmlns:a16="http://schemas.microsoft.com/office/drawing/2014/main" id="{CF6CE1AD-0C37-975C-0328-1061D7C41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2718" y="1135453"/>
            <a:ext cx="3607410" cy="318526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D4BE7AC-64FC-D0AD-AA51-6C46595C832B}"/>
              </a:ext>
            </a:extLst>
          </p:cNvPr>
          <p:cNvSpPr txBox="1"/>
          <p:nvPr/>
        </p:nvSpPr>
        <p:spPr>
          <a:xfrm>
            <a:off x="10313109" y="1325223"/>
            <a:ext cx="1081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A2E1DFD-45BD-EA8E-AEC7-1348A72F6B31}"/>
              </a:ext>
            </a:extLst>
          </p:cNvPr>
          <p:cNvSpPr txBox="1"/>
          <p:nvPr/>
        </p:nvSpPr>
        <p:spPr>
          <a:xfrm>
            <a:off x="651078" y="4090108"/>
            <a:ext cx="95252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*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) 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Inspireras och var nyfikna på ett ansvarsfullt sätt - Tillsammans utvecklar vi Nacka för framtiden!</a:t>
            </a:r>
          </a:p>
        </p:txBody>
      </p:sp>
    </p:spTree>
    <p:extLst>
      <p:ext uri="{BB962C8B-B14F-4D97-AF65-F5344CB8AC3E}">
        <p14:creationId xmlns:p14="http://schemas.microsoft.com/office/powerpoint/2010/main" val="322249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F7727-3C72-9814-157B-B8CF2A2BA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EE298AD-43A9-4AC0-5763-637FD921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Styrning och stöd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C095AD3-6C12-6149-9F9B-7AB0115AB9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22B6705-2E78-5DA3-F053-232348FA38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/>
              <a:t>AI-policy - beslutad av politiken</a:t>
            </a:r>
          </a:p>
          <a:p>
            <a:r>
              <a:rPr lang="sv-SE"/>
              <a:t>Riktlinjer ”Så här gör vi i Nacka – AI”</a:t>
            </a:r>
          </a:p>
          <a:p>
            <a:r>
              <a:rPr lang="sv-SE"/>
              <a:t>Ny medarbetarutbildning som bygger på riktlinjerna</a:t>
            </a:r>
          </a:p>
          <a:p>
            <a:r>
              <a:rPr lang="sv-SE"/>
              <a:t>Delat upp vår beredningsprocess med särskilt AI-spår  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8CF7F50-7991-BED7-8D2F-6AB12B668E9E}"/>
              </a:ext>
            </a:extLst>
          </p:cNvPr>
          <p:cNvSpPr>
            <a:spLocks noGrp="1"/>
          </p:cNvSpPr>
          <p:nvPr>
            <p:ph type="pic" idx="17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latshållare för bild 10" descr="En bild som visar person, rök, tändare, hand">
            <a:extLst>
              <a:ext uri="{FF2B5EF4-FFF2-40B4-BE49-F238E27FC236}">
                <a16:creationId xmlns:a16="http://schemas.microsoft.com/office/drawing/2014/main" id="{62ADBA34-FF4D-9309-9E23-BCCB84883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25286"/>
          <a:stretch>
            <a:fillRect/>
          </a:stretch>
        </p:blipFill>
        <p:spPr>
          <a:xfrm>
            <a:off x="6144000" y="0"/>
            <a:ext cx="6048000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AC3A0CA-29A9-F238-5142-09A83614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4851">
            <a:off x="3473802" y="3926017"/>
            <a:ext cx="3933441" cy="42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8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78CC66-1F81-78D1-AA29-A8784153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 anchor="t">
            <a:normAutofit/>
          </a:bodyPr>
          <a:lstStyle/>
          <a:p>
            <a:r>
              <a:rPr lang="sv-SE"/>
              <a:t>Scope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C939F24-A05A-3BB9-CAB1-8B455CBB1B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4261" y="1808163"/>
            <a:ext cx="6818472" cy="4160838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sv-SE" sz="1800"/>
              <a:t>Göra det möjligt att föra dialog med kommunens information som stöd för medarbetare i sitt arbete – utan specialistkunskap.</a:t>
            </a:r>
            <a:endParaRPr lang="en-US"/>
          </a:p>
          <a:p>
            <a:pPr marL="179705" indent="-179705"/>
            <a:r>
              <a:rPr lang="sv-SE" sz="1800"/>
              <a:t>Möjliggöra att generativ AI kan förädla informationen – till exempel sammanfatta, analysera och omvandla data till tjänsteskrivelser, beslutsunderlag och rapporter.</a:t>
            </a:r>
            <a:br>
              <a:rPr lang="sv-SE" sz="1800"/>
            </a:br>
            <a:endParaRPr lang="sv-SE" sz="1800"/>
          </a:p>
          <a:p>
            <a:pPr marL="179705" indent="-179705"/>
            <a:r>
              <a:rPr lang="sv-SE" sz="1800"/>
              <a:t>Piloten etablerar ett AI-drivet ekosystem där LLM och agenter är navet, och bygglovspiloten är ett första användningsfall.</a:t>
            </a:r>
          </a:p>
          <a:p>
            <a:pPr marL="179705" indent="-179705"/>
            <a:endParaRPr lang="sv-SE" sz="1900"/>
          </a:p>
          <a:p>
            <a:pPr marL="179705" lvl="0" indent="-179705"/>
            <a:endParaRPr lang="sv-SE" sz="1900"/>
          </a:p>
        </p:txBody>
      </p:sp>
      <p:pic>
        <p:nvPicPr>
          <p:cNvPr id="7" name="Bildobjekt 6" descr="En bild som visar text, rita, Grafik, diagram&#10;&#10;AI-genererat innehåll kan vara felaktigt.">
            <a:extLst>
              <a:ext uri="{FF2B5EF4-FFF2-40B4-BE49-F238E27FC236}">
                <a16:creationId xmlns:a16="http://schemas.microsoft.com/office/drawing/2014/main" id="{6FF4B743-C5EA-8631-C370-4079AC29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203" y="1808163"/>
            <a:ext cx="4556165" cy="3041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56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24D83C8-7A3D-A2AB-9B24-AA389D0BF0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72900B4-3DD3-BFC0-16C6-AA7A50A9BB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709" y="1797977"/>
            <a:ext cx="5970672" cy="4794121"/>
          </a:xfrm>
        </p:spPr>
        <p:txBody>
          <a:bodyPr/>
          <a:lstStyle/>
          <a:p>
            <a:pPr marL="0" indent="0">
              <a:buNone/>
            </a:pPr>
            <a:r>
              <a:rPr lang="sv-SE" b="1"/>
              <a:t>Grunden i piloten är en LLM-baserad agent som kan:</a:t>
            </a:r>
            <a:endParaRPr lang="sv-SE"/>
          </a:p>
          <a:p>
            <a:r>
              <a:rPr lang="sv-SE"/>
              <a:t>Tolka frågor i naturligt språk</a:t>
            </a:r>
          </a:p>
          <a:p>
            <a:r>
              <a:rPr lang="sv-SE"/>
              <a:t>Översätta frågor till SQL mot aktuella datakällor</a:t>
            </a:r>
            <a:r>
              <a:rPr lang="sv-SE" b="1"/>
              <a:t>:</a:t>
            </a:r>
          </a:p>
          <a:p>
            <a:pPr lvl="1"/>
            <a:r>
              <a:rPr lang="sv-SE"/>
              <a:t>Ex. NGP, PostGIS &amp; Nova/</a:t>
            </a:r>
            <a:r>
              <a:rPr lang="sv-SE" err="1"/>
              <a:t>ByggR</a:t>
            </a:r>
            <a:r>
              <a:rPr lang="sv-SE"/>
              <a:t>)</a:t>
            </a:r>
          </a:p>
          <a:p>
            <a:r>
              <a:rPr lang="sv-SE"/>
              <a:t>Kombinera och sammanställa svar från flera datakällor i beslutsunderlag till handläggare.</a:t>
            </a:r>
          </a:p>
          <a:p>
            <a:r>
              <a:rPr lang="sv-SE"/>
              <a:t>Enklare Visualisering av data direkt i </a:t>
            </a:r>
            <a:r>
              <a:rPr lang="sv-SE" err="1"/>
              <a:t>kartvy</a:t>
            </a:r>
            <a:endParaRPr lang="sv-SE"/>
          </a:p>
          <a:p>
            <a:r>
              <a:rPr lang="sv-SE"/>
              <a:t>Applicera domänspecifika </a:t>
            </a:r>
            <a:r>
              <a:rPr lang="sv-SE" err="1"/>
              <a:t>user</a:t>
            </a:r>
            <a:r>
              <a:rPr lang="sv-SE"/>
              <a:t> </a:t>
            </a:r>
            <a:r>
              <a:rPr lang="sv-SE" err="1"/>
              <a:t>case</a:t>
            </a:r>
            <a:endParaRPr lang="sv-SE"/>
          </a:p>
          <a:p>
            <a:pPr lvl="1"/>
            <a:r>
              <a:rPr lang="sv-SE"/>
              <a:t>Bygglov: Skriva &amp; Läsa mot Nova, handläggarstöd.</a:t>
            </a:r>
          </a:p>
          <a:p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01AB80B1-0205-D0D3-C8CA-54BD541C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29" y="1886553"/>
            <a:ext cx="5361526" cy="3324894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1D6855F6-A1FA-78E1-6D84-28DC94FA5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 anchor="t">
            <a:normAutofit/>
          </a:bodyPr>
          <a:lstStyle/>
          <a:p>
            <a:r>
              <a:rPr lang="sv-SE"/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407512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FC3FD79-2727-7777-30B8-CFE2F46F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487120" cy="1133475"/>
          </a:xfrm>
        </p:spPr>
        <p:txBody>
          <a:bodyPr>
            <a:normAutofit/>
          </a:bodyPr>
          <a:lstStyle/>
          <a:p>
            <a:r>
              <a:rPr lang="sv-SE" err="1"/>
              <a:t>DesignIdèer</a:t>
            </a:r>
            <a:endParaRPr lang="en-US" err="1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A4C7460-97AF-1233-506F-78435414BA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 b="1">
                <a:ea typeface="+mn-lt"/>
                <a:cs typeface="+mn-lt"/>
              </a:rPr>
              <a:t>Modulärt och </a:t>
            </a:r>
            <a:r>
              <a:rPr lang="sv-SE" b="1" err="1">
                <a:ea typeface="+mn-lt"/>
                <a:cs typeface="+mn-lt"/>
              </a:rPr>
              <a:t>integrerbart</a:t>
            </a:r>
            <a:endParaRPr lang="sv-SE" b="1"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Det ska vara enkelt att bygga ut.</a:t>
            </a:r>
            <a:endParaRPr lang="sv-SE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Lägga till andra datakällor,  nya </a:t>
            </a:r>
            <a:r>
              <a:rPr lang="sv-SE" err="1">
                <a:ea typeface="+mn-lt"/>
                <a:cs typeface="+mn-lt"/>
              </a:rPr>
              <a:t>användargränsnitt</a:t>
            </a:r>
            <a:endParaRPr lang="sv-SE">
              <a:ea typeface="+mn-lt"/>
              <a:cs typeface="+mn-lt"/>
            </a:endParaRP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Enkelt att integrera i andra system</a:t>
            </a:r>
          </a:p>
          <a:p>
            <a:pPr marL="179705" indent="-179705"/>
            <a:r>
              <a:rPr lang="sv-SE" b="1">
                <a:ea typeface="+mn-lt"/>
                <a:cs typeface="+mn-lt"/>
              </a:rPr>
              <a:t>Modell-agnostiskt.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Vi vill kunna välja modeller fritt. Ingen inlåsning.</a:t>
            </a:r>
            <a:endParaRPr lang="sv-SE"/>
          </a:p>
          <a:p>
            <a:pPr marL="179705" indent="-179705"/>
            <a:r>
              <a:rPr lang="sv-SE" b="1">
                <a:ea typeface="+mn-lt"/>
                <a:cs typeface="+mn-lt"/>
              </a:rPr>
              <a:t>Transparent .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För att skapa tillit till systemet kräver att man förstår vad som ligger till grund för resonemanget</a:t>
            </a:r>
            <a:endParaRPr lang="sv-SE"/>
          </a:p>
          <a:p>
            <a:pPr marL="179705" indent="-179705"/>
            <a:r>
              <a:rPr lang="sv-SE" b="1">
                <a:ea typeface="+mn-lt"/>
                <a:cs typeface="+mn-lt"/>
              </a:rPr>
              <a:t>Verifiera konceptet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>
                <a:ea typeface="+mn-lt"/>
                <a:cs typeface="+mn-lt"/>
              </a:rPr>
              <a:t> Valt bort komplicerade integrationer som inte behöver verifieras (T ex GIS-databas)</a:t>
            </a:r>
            <a:endParaRPr lang="sv-SE"/>
          </a:p>
          <a:p>
            <a:pPr marL="0" lv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185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0E09-BE08-6581-5E1B-DF449D5D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artoon of men in black hats and sunglasses looking at a map&#10;&#10;AI-generated content may be incorrect.">
            <a:extLst>
              <a:ext uri="{FF2B5EF4-FFF2-40B4-BE49-F238E27FC236}">
                <a16:creationId xmlns:a16="http://schemas.microsoft.com/office/drawing/2014/main" id="{7F35C694-467A-9A83-4826-9ABD3810D65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4512" t="246" r="12240" b="-615"/>
          <a:stretch>
            <a:fillRect/>
          </a:stretch>
        </p:blipFill>
        <p:spPr>
          <a:xfrm>
            <a:off x="6072079" y="1226507"/>
            <a:ext cx="5407824" cy="4353145"/>
          </a:xfrm>
          <a:prstGeom prst="rect">
            <a:avLst/>
          </a:prstGeom>
          <a:solidFill>
            <a:srgbClr val="E7E6E6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0B6D6DF-6D27-0853-6490-176542BF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Agentflöden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9B601A-8500-C813-356F-DC547A340C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003791-404E-8E31-6428-71AB0D10A3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sv-SE"/>
              <a:t>GIS agent</a:t>
            </a:r>
            <a:endParaRPr lang="en-US"/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Svarar på frågor baserat på GIS data (</a:t>
            </a:r>
            <a:r>
              <a:rPr lang="sv-SE" err="1"/>
              <a:t>postgis</a:t>
            </a:r>
            <a:r>
              <a:rPr lang="sv-SE"/>
              <a:t>-databas)</a:t>
            </a:r>
          </a:p>
          <a:p>
            <a:pPr marL="179705" indent="-179705"/>
            <a:r>
              <a:rPr lang="sv-SE"/>
              <a:t>RAG agent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Svarar på frågor baserat på dokument.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T ex lagar, regler instruktioner </a:t>
            </a:r>
          </a:p>
          <a:p>
            <a:pPr marL="179705" indent="-179705"/>
            <a:r>
              <a:rPr lang="sv-SE"/>
              <a:t>Plan agent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Svarar på frågor som kan besvaras genom att läsa en detaljplan. 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 err="1"/>
              <a:t>Stöjder</a:t>
            </a:r>
            <a:r>
              <a:rPr lang="sv-SE"/>
              <a:t> NGP och digitala versioner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endParaRPr lang="sv-SE"/>
          </a:p>
          <a:p>
            <a:pPr marL="179705" indent="-179705"/>
            <a:r>
              <a:rPr lang="sv-SE"/>
              <a:t>Chat Agent</a:t>
            </a:r>
          </a:p>
          <a:p>
            <a:pPr marL="359410" lvl="1" indent="-179705">
              <a:buFont typeface="Courier New" panose="020B0604020202020204" pitchFamily="34" charset="0"/>
              <a:buChar char="o"/>
            </a:pPr>
            <a:r>
              <a:rPr lang="sv-SE"/>
              <a:t>Fördelar </a:t>
            </a:r>
            <a:r>
              <a:rPr lang="sv-SE" err="1"/>
              <a:t>uppgiftern</a:t>
            </a:r>
            <a:r>
              <a:rPr lang="sv-SE"/>
              <a:t> mellan agenterna ovan.</a:t>
            </a:r>
          </a:p>
          <a:p>
            <a:pPr marL="0" indent="0">
              <a:buNone/>
            </a:pPr>
            <a:endParaRPr lang="sv-SE"/>
          </a:p>
          <a:p>
            <a:pPr marL="179705" indent="-179705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68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51968-853D-18E7-DDEC-D511580CC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2E54EF-DF1E-895B-C671-E198D02D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19037"/>
            <a:ext cx="10279514" cy="656683"/>
          </a:xfrm>
        </p:spPr>
        <p:txBody>
          <a:bodyPr>
            <a:normAutofit/>
          </a:bodyPr>
          <a:lstStyle/>
          <a:p>
            <a:r>
              <a:rPr lang="sv-SE"/>
              <a:t>Arkitektur – Översikt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B4C4CC2-0E33-0A56-A94E-97D836B7C5F9}"/>
              </a:ext>
            </a:extLst>
          </p:cNvPr>
          <p:cNvSpPr/>
          <p:nvPr/>
        </p:nvSpPr>
        <p:spPr>
          <a:xfrm>
            <a:off x="143112" y="3180634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Frontend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6AA91D5-E322-9089-AFF6-2E0DFD4AF766}"/>
              </a:ext>
            </a:extLst>
          </p:cNvPr>
          <p:cNvSpPr/>
          <p:nvPr/>
        </p:nvSpPr>
        <p:spPr>
          <a:xfrm>
            <a:off x="2332235" y="1174882"/>
            <a:ext cx="9580366" cy="458093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v-SE">
                <a:solidFill>
                  <a:schemeClr val="tx1"/>
                </a:solidFill>
              </a:rPr>
              <a:t>Container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A87EA1C-CD9C-49F8-667E-B12AD27CE973}"/>
              </a:ext>
            </a:extLst>
          </p:cNvPr>
          <p:cNvSpPr/>
          <p:nvPr/>
        </p:nvSpPr>
        <p:spPr>
          <a:xfrm>
            <a:off x="2638452" y="1740527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Bygglovshantering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AA2983C-3749-FD9B-A6A0-F7F7545902F3}"/>
              </a:ext>
            </a:extLst>
          </p:cNvPr>
          <p:cNvSpPr/>
          <p:nvPr/>
        </p:nvSpPr>
        <p:spPr>
          <a:xfrm>
            <a:off x="5610529" y="3038791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GIS Agent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BF8CB70-445F-89FB-68CF-54E62550E66F}"/>
              </a:ext>
            </a:extLst>
          </p:cNvPr>
          <p:cNvSpPr/>
          <p:nvPr/>
        </p:nvSpPr>
        <p:spPr>
          <a:xfrm>
            <a:off x="5610529" y="3978057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Plan Agent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EA58B42-E6CB-07F2-8502-8549F29425BD}"/>
              </a:ext>
            </a:extLst>
          </p:cNvPr>
          <p:cNvSpPr/>
          <p:nvPr/>
        </p:nvSpPr>
        <p:spPr>
          <a:xfrm>
            <a:off x="5610528" y="4917323"/>
            <a:ext cx="1925081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RAG Agent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8D6B67-EC67-F191-C817-1419B679D3A8}"/>
              </a:ext>
            </a:extLst>
          </p:cNvPr>
          <p:cNvSpPr/>
          <p:nvPr/>
        </p:nvSpPr>
        <p:spPr>
          <a:xfrm>
            <a:off x="10030950" y="2030959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Nova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8D51E57-D338-1569-2FF4-9D1B91E00847}"/>
              </a:ext>
            </a:extLst>
          </p:cNvPr>
          <p:cNvSpPr/>
          <p:nvPr/>
        </p:nvSpPr>
        <p:spPr>
          <a:xfrm>
            <a:off x="10030950" y="2752550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PostGIS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A4B395F-2757-C416-DD38-58AD169296E7}"/>
              </a:ext>
            </a:extLst>
          </p:cNvPr>
          <p:cNvSpPr/>
          <p:nvPr/>
        </p:nvSpPr>
        <p:spPr>
          <a:xfrm>
            <a:off x="10030949" y="3474141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PostGIS</a:t>
            </a:r>
          </a:p>
          <a:p>
            <a:pPr algn="ctr"/>
            <a:r>
              <a:rPr lang="sv-SE">
                <a:solidFill>
                  <a:schemeClr val="tx1"/>
                </a:solidFill>
              </a:rPr>
              <a:t>Detaljplaner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EB3C1DD-FF2B-18D6-A25C-9802305D28A6}"/>
              </a:ext>
            </a:extLst>
          </p:cNvPr>
          <p:cNvSpPr/>
          <p:nvPr/>
        </p:nvSpPr>
        <p:spPr>
          <a:xfrm>
            <a:off x="10030948" y="4195732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NGP (Detaljplaner)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A038CAD-E8DE-2C50-7264-14D3F2049A2A}"/>
              </a:ext>
            </a:extLst>
          </p:cNvPr>
          <p:cNvSpPr/>
          <p:nvPr/>
        </p:nvSpPr>
        <p:spPr>
          <a:xfrm>
            <a:off x="10043511" y="4917323"/>
            <a:ext cx="1498877" cy="580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Document </a:t>
            </a:r>
          </a:p>
          <a:p>
            <a:pPr algn="ctr"/>
            <a:r>
              <a:rPr lang="sv-SE">
                <a:solidFill>
                  <a:schemeClr val="tx1"/>
                </a:solidFill>
              </a:rPr>
              <a:t>Store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90E1F60-414C-B18F-2CBA-F517856CB228}"/>
              </a:ext>
            </a:extLst>
          </p:cNvPr>
          <p:cNvSpPr/>
          <p:nvPr/>
        </p:nvSpPr>
        <p:spPr>
          <a:xfrm>
            <a:off x="2332235" y="6064525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LLM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B9FC4525-EC8C-F482-C380-E34B24C55483}"/>
              </a:ext>
            </a:extLst>
          </p:cNvPr>
          <p:cNvSpPr/>
          <p:nvPr/>
        </p:nvSpPr>
        <p:spPr>
          <a:xfrm>
            <a:off x="2638452" y="3195264"/>
            <a:ext cx="1663169" cy="565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Chat Agent</a:t>
            </a:r>
          </a:p>
        </p:txBody>
      </p:sp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175FCF90-482A-F76C-F4B6-708D1236508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1806281" y="3463218"/>
            <a:ext cx="525954" cy="21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Koppling: vinklad 44">
            <a:extLst>
              <a:ext uri="{FF2B5EF4-FFF2-40B4-BE49-F238E27FC236}">
                <a16:creationId xmlns:a16="http://schemas.microsoft.com/office/drawing/2014/main" id="{4A3EC751-5274-E157-D45C-84F39AED45FA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>
            <a:off x="4563533" y="2030959"/>
            <a:ext cx="5467417" cy="29043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Koppling: vinklad 45">
            <a:extLst>
              <a:ext uri="{FF2B5EF4-FFF2-40B4-BE49-F238E27FC236}">
                <a16:creationId xmlns:a16="http://schemas.microsoft.com/office/drawing/2014/main" id="{A781BCBC-68D0-CCD7-15EE-3AF337E40E0C}"/>
              </a:ext>
            </a:extLst>
          </p:cNvPr>
          <p:cNvCxnSpPr>
            <a:cxnSpLocks/>
            <a:stCxn id="17" idx="1"/>
            <a:endCxn id="13" idx="3"/>
          </p:cNvCxnSpPr>
          <p:nvPr/>
        </p:nvCxnSpPr>
        <p:spPr>
          <a:xfrm rot="10800000">
            <a:off x="4563534" y="2030959"/>
            <a:ext cx="5467417" cy="29043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k pilkoppling 50">
            <a:extLst>
              <a:ext uri="{FF2B5EF4-FFF2-40B4-BE49-F238E27FC236}">
                <a16:creationId xmlns:a16="http://schemas.microsoft.com/office/drawing/2014/main" id="{4EC34037-55CD-E755-3D2C-18CF95914B58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4563533" y="2030959"/>
            <a:ext cx="5467417" cy="1012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C265050F-6A0E-AFBB-AEE0-529E964ADAEE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 flipV="1">
            <a:off x="7535610" y="3042982"/>
            <a:ext cx="2495340" cy="286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pilkoppling 54">
            <a:extLst>
              <a:ext uri="{FF2B5EF4-FFF2-40B4-BE49-F238E27FC236}">
                <a16:creationId xmlns:a16="http://schemas.microsoft.com/office/drawing/2014/main" id="{4CDDB860-0402-872F-CE76-A1112885CFCC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 flipV="1">
            <a:off x="7535610" y="3764573"/>
            <a:ext cx="2495339" cy="5039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koppling 57">
            <a:extLst>
              <a:ext uri="{FF2B5EF4-FFF2-40B4-BE49-F238E27FC236}">
                <a16:creationId xmlns:a16="http://schemas.microsoft.com/office/drawing/2014/main" id="{BECC9534-BDE1-B8A2-C438-D56364800E9C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7535610" y="4268489"/>
            <a:ext cx="2495338" cy="2176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pilkoppling 60">
            <a:extLst>
              <a:ext uri="{FF2B5EF4-FFF2-40B4-BE49-F238E27FC236}">
                <a16:creationId xmlns:a16="http://schemas.microsoft.com/office/drawing/2014/main" id="{287E80C2-BF1F-AF52-1061-CAD6ABFEA004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>
            <a:off x="7535609" y="5207755"/>
            <a:ext cx="25079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Koppling: vinklad 70">
            <a:extLst>
              <a:ext uri="{FF2B5EF4-FFF2-40B4-BE49-F238E27FC236}">
                <a16:creationId xmlns:a16="http://schemas.microsoft.com/office/drawing/2014/main" id="{C7B40042-2B9C-9357-9864-A8EA04023C9D}"/>
              </a:ext>
            </a:extLst>
          </p:cNvPr>
          <p:cNvCxnSpPr>
            <a:cxnSpLocks/>
            <a:stCxn id="16" idx="1"/>
            <a:endCxn id="36" idx="3"/>
          </p:cNvCxnSpPr>
          <p:nvPr/>
        </p:nvCxnSpPr>
        <p:spPr>
          <a:xfrm rot="10800000">
            <a:off x="4301622" y="3477849"/>
            <a:ext cx="1308907" cy="172990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Koppling: vinklad 9">
            <a:extLst>
              <a:ext uri="{FF2B5EF4-FFF2-40B4-BE49-F238E27FC236}">
                <a16:creationId xmlns:a16="http://schemas.microsoft.com/office/drawing/2014/main" id="{00D2EC0F-287A-3374-71B9-B732E3D45DAC}"/>
              </a:ext>
            </a:extLst>
          </p:cNvPr>
          <p:cNvCxnSpPr>
            <a:stCxn id="36" idx="3"/>
            <a:endCxn id="15" idx="1"/>
          </p:cNvCxnSpPr>
          <p:nvPr/>
        </p:nvCxnSpPr>
        <p:spPr>
          <a:xfrm>
            <a:off x="4301621" y="3477848"/>
            <a:ext cx="1308908" cy="790641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Koppling: vinklad 10">
            <a:extLst>
              <a:ext uri="{FF2B5EF4-FFF2-40B4-BE49-F238E27FC236}">
                <a16:creationId xmlns:a16="http://schemas.microsoft.com/office/drawing/2014/main" id="{FC0BD1E7-BD99-58DA-6EC3-4C8D0EE7F6B8}"/>
              </a:ext>
            </a:extLst>
          </p:cNvPr>
          <p:cNvCxnSpPr>
            <a:cxnSpLocks/>
            <a:stCxn id="36" idx="3"/>
            <a:endCxn id="14" idx="1"/>
          </p:cNvCxnSpPr>
          <p:nvPr/>
        </p:nvCxnSpPr>
        <p:spPr>
          <a:xfrm flipV="1">
            <a:off x="4301621" y="3329223"/>
            <a:ext cx="1308908" cy="148625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ppling: vinklad 22">
            <a:extLst>
              <a:ext uri="{FF2B5EF4-FFF2-40B4-BE49-F238E27FC236}">
                <a16:creationId xmlns:a16="http://schemas.microsoft.com/office/drawing/2014/main" id="{2718F768-679E-BFE8-736A-C44429EF0844}"/>
              </a:ext>
            </a:extLst>
          </p:cNvPr>
          <p:cNvCxnSpPr>
            <a:cxnSpLocks/>
            <a:stCxn id="36" idx="3"/>
            <a:endCxn id="16" idx="1"/>
          </p:cNvCxnSpPr>
          <p:nvPr/>
        </p:nvCxnSpPr>
        <p:spPr>
          <a:xfrm>
            <a:off x="4301621" y="3477848"/>
            <a:ext cx="1308907" cy="1729907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4A4D7055-9CDF-453E-9CD6-2F60B41DC02B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4563533" y="2030959"/>
            <a:ext cx="1046996" cy="22375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koppling 31">
            <a:extLst>
              <a:ext uri="{FF2B5EF4-FFF2-40B4-BE49-F238E27FC236}">
                <a16:creationId xmlns:a16="http://schemas.microsoft.com/office/drawing/2014/main" id="{08DB87EA-E2CC-4782-40C2-19895A7FB05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3163820" y="5755818"/>
            <a:ext cx="0" cy="3087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4CB8F6-F3A8-147B-6F4F-47876BF18E17}"/>
              </a:ext>
            </a:extLst>
          </p:cNvPr>
          <p:cNvSpPr/>
          <p:nvPr/>
        </p:nvSpPr>
        <p:spPr>
          <a:xfrm>
            <a:off x="2452913" y="2636391"/>
            <a:ext cx="9341892" cy="3006780"/>
          </a:xfrm>
          <a:custGeom>
            <a:avLst/>
            <a:gdLst>
              <a:gd name="csX0" fmla="*/ 0 w 9341892"/>
              <a:gd name="csY0" fmla="*/ 501140 h 3006780"/>
              <a:gd name="csX1" fmla="*/ 501140 w 9341892"/>
              <a:gd name="csY1" fmla="*/ 0 h 3006780"/>
              <a:gd name="csX2" fmla="*/ 1362900 w 9341892"/>
              <a:gd name="csY2" fmla="*/ 0 h 3006780"/>
              <a:gd name="csX3" fmla="*/ 2141264 w 9341892"/>
              <a:gd name="csY3" fmla="*/ 0 h 3006780"/>
              <a:gd name="csX4" fmla="*/ 2586043 w 9341892"/>
              <a:gd name="csY4" fmla="*/ 0 h 3006780"/>
              <a:gd name="csX5" fmla="*/ 3114218 w 9341892"/>
              <a:gd name="csY5" fmla="*/ 0 h 3006780"/>
              <a:gd name="csX6" fmla="*/ 3642394 w 9341892"/>
              <a:gd name="csY6" fmla="*/ 0 h 3006780"/>
              <a:gd name="csX7" fmla="*/ 4170569 w 9341892"/>
              <a:gd name="csY7" fmla="*/ 0 h 3006780"/>
              <a:gd name="csX8" fmla="*/ 5032329 w 9341892"/>
              <a:gd name="csY8" fmla="*/ 0 h 3006780"/>
              <a:gd name="csX9" fmla="*/ 5894089 w 9341892"/>
              <a:gd name="csY9" fmla="*/ 0 h 3006780"/>
              <a:gd name="csX10" fmla="*/ 6422265 w 9341892"/>
              <a:gd name="csY10" fmla="*/ 0 h 3006780"/>
              <a:gd name="csX11" fmla="*/ 6950440 w 9341892"/>
              <a:gd name="csY11" fmla="*/ 0 h 3006780"/>
              <a:gd name="csX12" fmla="*/ 7395219 w 9341892"/>
              <a:gd name="csY12" fmla="*/ 0 h 3006780"/>
              <a:gd name="csX13" fmla="*/ 8173583 w 9341892"/>
              <a:gd name="csY13" fmla="*/ 0 h 3006780"/>
              <a:gd name="csX14" fmla="*/ 8840752 w 9341892"/>
              <a:gd name="csY14" fmla="*/ 0 h 3006780"/>
              <a:gd name="csX15" fmla="*/ 9341892 w 9341892"/>
              <a:gd name="csY15" fmla="*/ 501140 h 3006780"/>
              <a:gd name="csX16" fmla="*/ 9341892 w 9341892"/>
              <a:gd name="csY16" fmla="*/ 1189352 h 3006780"/>
              <a:gd name="csX17" fmla="*/ 9341892 w 9341892"/>
              <a:gd name="csY17" fmla="*/ 1897608 h 3006780"/>
              <a:gd name="csX18" fmla="*/ 9341892 w 9341892"/>
              <a:gd name="csY18" fmla="*/ 2505640 h 3006780"/>
              <a:gd name="csX19" fmla="*/ 8840752 w 9341892"/>
              <a:gd name="csY19" fmla="*/ 3006780 h 3006780"/>
              <a:gd name="csX20" fmla="*/ 8312577 w 9341892"/>
              <a:gd name="csY20" fmla="*/ 3006780 h 3006780"/>
              <a:gd name="csX21" fmla="*/ 7867797 w 9341892"/>
              <a:gd name="csY21" fmla="*/ 3006780 h 3006780"/>
              <a:gd name="csX22" fmla="*/ 7172830 w 9341892"/>
              <a:gd name="csY22" fmla="*/ 3006780 h 3006780"/>
              <a:gd name="csX23" fmla="*/ 6477862 w 9341892"/>
              <a:gd name="csY23" fmla="*/ 3006780 h 3006780"/>
              <a:gd name="csX24" fmla="*/ 5699498 w 9341892"/>
              <a:gd name="csY24" fmla="*/ 3006780 h 3006780"/>
              <a:gd name="csX25" fmla="*/ 4837738 w 9341892"/>
              <a:gd name="csY25" fmla="*/ 3006780 h 3006780"/>
              <a:gd name="csX26" fmla="*/ 4309563 w 9341892"/>
              <a:gd name="csY26" fmla="*/ 3006780 h 3006780"/>
              <a:gd name="csX27" fmla="*/ 3447803 w 9341892"/>
              <a:gd name="csY27" fmla="*/ 3006780 h 3006780"/>
              <a:gd name="csX28" fmla="*/ 3003024 w 9341892"/>
              <a:gd name="csY28" fmla="*/ 3006780 h 3006780"/>
              <a:gd name="csX29" fmla="*/ 2558244 w 9341892"/>
              <a:gd name="csY29" fmla="*/ 3006780 h 3006780"/>
              <a:gd name="csX30" fmla="*/ 1779881 w 9341892"/>
              <a:gd name="csY30" fmla="*/ 3006780 h 3006780"/>
              <a:gd name="csX31" fmla="*/ 1335101 w 9341892"/>
              <a:gd name="csY31" fmla="*/ 3006780 h 3006780"/>
              <a:gd name="csX32" fmla="*/ 501140 w 9341892"/>
              <a:gd name="csY32" fmla="*/ 3006780 h 3006780"/>
              <a:gd name="csX33" fmla="*/ 0 w 9341892"/>
              <a:gd name="csY33" fmla="*/ 2505640 h 3006780"/>
              <a:gd name="csX34" fmla="*/ 0 w 9341892"/>
              <a:gd name="csY34" fmla="*/ 1897608 h 3006780"/>
              <a:gd name="csX35" fmla="*/ 0 w 9341892"/>
              <a:gd name="csY35" fmla="*/ 1209397 h 3006780"/>
              <a:gd name="csX36" fmla="*/ 0 w 9341892"/>
              <a:gd name="csY36" fmla="*/ 501140 h 30067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9341892" h="3006780" extrusionOk="0">
                <a:moveTo>
                  <a:pt x="0" y="501140"/>
                </a:moveTo>
                <a:cubicBezTo>
                  <a:pt x="-19946" y="161756"/>
                  <a:pt x="190750" y="2895"/>
                  <a:pt x="501140" y="0"/>
                </a:cubicBezTo>
                <a:cubicBezTo>
                  <a:pt x="819500" y="33512"/>
                  <a:pt x="1112077" y="-15747"/>
                  <a:pt x="1362900" y="0"/>
                </a:cubicBezTo>
                <a:cubicBezTo>
                  <a:pt x="1613723" y="15747"/>
                  <a:pt x="1755948" y="2178"/>
                  <a:pt x="2141264" y="0"/>
                </a:cubicBezTo>
                <a:cubicBezTo>
                  <a:pt x="2526580" y="-2178"/>
                  <a:pt x="2383868" y="14029"/>
                  <a:pt x="2586043" y="0"/>
                </a:cubicBezTo>
                <a:cubicBezTo>
                  <a:pt x="2788218" y="-14029"/>
                  <a:pt x="2868994" y="8182"/>
                  <a:pt x="3114218" y="0"/>
                </a:cubicBezTo>
                <a:cubicBezTo>
                  <a:pt x="3359443" y="-8182"/>
                  <a:pt x="3496532" y="25786"/>
                  <a:pt x="3642394" y="0"/>
                </a:cubicBezTo>
                <a:cubicBezTo>
                  <a:pt x="3788256" y="-25786"/>
                  <a:pt x="3982628" y="3572"/>
                  <a:pt x="4170569" y="0"/>
                </a:cubicBezTo>
                <a:cubicBezTo>
                  <a:pt x="4358510" y="-3572"/>
                  <a:pt x="4811719" y="28169"/>
                  <a:pt x="5032329" y="0"/>
                </a:cubicBezTo>
                <a:cubicBezTo>
                  <a:pt x="5252939" y="-28169"/>
                  <a:pt x="5557774" y="-399"/>
                  <a:pt x="5894089" y="0"/>
                </a:cubicBezTo>
                <a:cubicBezTo>
                  <a:pt x="6230404" y="399"/>
                  <a:pt x="6262732" y="-21489"/>
                  <a:pt x="6422265" y="0"/>
                </a:cubicBezTo>
                <a:cubicBezTo>
                  <a:pt x="6581798" y="21489"/>
                  <a:pt x="6730582" y="22737"/>
                  <a:pt x="6950440" y="0"/>
                </a:cubicBezTo>
                <a:cubicBezTo>
                  <a:pt x="7170299" y="-22737"/>
                  <a:pt x="7226344" y="16643"/>
                  <a:pt x="7395219" y="0"/>
                </a:cubicBezTo>
                <a:cubicBezTo>
                  <a:pt x="7564094" y="-16643"/>
                  <a:pt x="7784769" y="-35910"/>
                  <a:pt x="8173583" y="0"/>
                </a:cubicBezTo>
                <a:cubicBezTo>
                  <a:pt x="8562397" y="35910"/>
                  <a:pt x="8703450" y="20914"/>
                  <a:pt x="8840752" y="0"/>
                </a:cubicBezTo>
                <a:cubicBezTo>
                  <a:pt x="9122552" y="12740"/>
                  <a:pt x="9369419" y="283460"/>
                  <a:pt x="9341892" y="501140"/>
                </a:cubicBezTo>
                <a:cubicBezTo>
                  <a:pt x="9315859" y="720114"/>
                  <a:pt x="9369718" y="999247"/>
                  <a:pt x="9341892" y="1189352"/>
                </a:cubicBezTo>
                <a:cubicBezTo>
                  <a:pt x="9314066" y="1379457"/>
                  <a:pt x="9317665" y="1695912"/>
                  <a:pt x="9341892" y="1897608"/>
                </a:cubicBezTo>
                <a:cubicBezTo>
                  <a:pt x="9366119" y="2099304"/>
                  <a:pt x="9362367" y="2377013"/>
                  <a:pt x="9341892" y="2505640"/>
                </a:cubicBezTo>
                <a:cubicBezTo>
                  <a:pt x="9364475" y="2747056"/>
                  <a:pt x="9103040" y="3040447"/>
                  <a:pt x="8840752" y="3006780"/>
                </a:cubicBezTo>
                <a:cubicBezTo>
                  <a:pt x="8728021" y="2990799"/>
                  <a:pt x="8457874" y="2988565"/>
                  <a:pt x="8312577" y="3006780"/>
                </a:cubicBezTo>
                <a:cubicBezTo>
                  <a:pt x="8167281" y="3024995"/>
                  <a:pt x="8018851" y="3008786"/>
                  <a:pt x="7867797" y="3006780"/>
                </a:cubicBezTo>
                <a:cubicBezTo>
                  <a:pt x="7716743" y="3004774"/>
                  <a:pt x="7514679" y="3008798"/>
                  <a:pt x="7172830" y="3006780"/>
                </a:cubicBezTo>
                <a:cubicBezTo>
                  <a:pt x="6830981" y="3004762"/>
                  <a:pt x="6629034" y="2981316"/>
                  <a:pt x="6477862" y="3006780"/>
                </a:cubicBezTo>
                <a:cubicBezTo>
                  <a:pt x="6326690" y="3032244"/>
                  <a:pt x="6035074" y="3008024"/>
                  <a:pt x="5699498" y="3006780"/>
                </a:cubicBezTo>
                <a:cubicBezTo>
                  <a:pt x="5363922" y="3005536"/>
                  <a:pt x="5026375" y="2988325"/>
                  <a:pt x="4837738" y="3006780"/>
                </a:cubicBezTo>
                <a:cubicBezTo>
                  <a:pt x="4649101" y="3025235"/>
                  <a:pt x="4568438" y="2989477"/>
                  <a:pt x="4309563" y="3006780"/>
                </a:cubicBezTo>
                <a:cubicBezTo>
                  <a:pt x="4050689" y="3024083"/>
                  <a:pt x="3788567" y="3007609"/>
                  <a:pt x="3447803" y="3006780"/>
                </a:cubicBezTo>
                <a:cubicBezTo>
                  <a:pt x="3107039" y="3005951"/>
                  <a:pt x="3100620" y="3001990"/>
                  <a:pt x="3003024" y="3006780"/>
                </a:cubicBezTo>
                <a:cubicBezTo>
                  <a:pt x="2905428" y="3011570"/>
                  <a:pt x="2678840" y="3006339"/>
                  <a:pt x="2558244" y="3006780"/>
                </a:cubicBezTo>
                <a:cubicBezTo>
                  <a:pt x="2437648" y="3007221"/>
                  <a:pt x="2017132" y="3010830"/>
                  <a:pt x="1779881" y="3006780"/>
                </a:cubicBezTo>
                <a:cubicBezTo>
                  <a:pt x="1542630" y="3002730"/>
                  <a:pt x="1437167" y="3002100"/>
                  <a:pt x="1335101" y="3006780"/>
                </a:cubicBezTo>
                <a:cubicBezTo>
                  <a:pt x="1233035" y="3011460"/>
                  <a:pt x="885965" y="3047143"/>
                  <a:pt x="501140" y="3006780"/>
                </a:cubicBezTo>
                <a:cubicBezTo>
                  <a:pt x="240796" y="2969057"/>
                  <a:pt x="-15047" y="2789423"/>
                  <a:pt x="0" y="2505640"/>
                </a:cubicBezTo>
                <a:cubicBezTo>
                  <a:pt x="15063" y="2253920"/>
                  <a:pt x="-9001" y="2098785"/>
                  <a:pt x="0" y="1897608"/>
                </a:cubicBezTo>
                <a:cubicBezTo>
                  <a:pt x="9001" y="1696431"/>
                  <a:pt x="-28791" y="1444494"/>
                  <a:pt x="0" y="1209397"/>
                </a:cubicBezTo>
                <a:cubicBezTo>
                  <a:pt x="28791" y="974300"/>
                  <a:pt x="3738" y="714115"/>
                  <a:pt x="0" y="50114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Nacka kommun december 2023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.potx" id="{88202DA0-AFD5-44A7-B2EF-F03DEC54083C}" vid="{91F41270-B164-4F9A-A367-01CC0B5E08F2}"/>
    </a:ext>
  </a:extLst>
</a:theme>
</file>

<file path=ppt/theme/theme2.xml><?xml version="1.0" encoding="utf-8"?>
<a:theme xmlns:a="http://schemas.openxmlformats.org/drawingml/2006/main" name="1_Nacka kommun december 2023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.potx" id="{88202DA0-AFD5-44A7-B2EF-F03DEC54083C}" vid="{91F41270-B164-4F9A-A367-01CC0B5E08F2}"/>
    </a:ext>
  </a:extLst>
</a:theme>
</file>

<file path=ppt/theme/theme3.xml><?xml version="1.0" encoding="utf-8"?>
<a:theme xmlns:a="http://schemas.openxmlformats.org/drawingml/2006/main" name="Nacka kommun maj 2021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.potx" id="{84AF4FB9-3AFC-4A1B-814D-385FD9381BD8}" vid="{B3A2868C-4DAE-40C1-BA3C-282F403B065E}"/>
    </a:ext>
  </a:extLst>
</a:theme>
</file>

<file path=ppt/theme/theme4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c3a147-0d64-46aa-a281-dc97358e8373">
      <Terms xmlns="http://schemas.microsoft.com/office/infopath/2007/PartnerControls"/>
    </lcf76f155ced4ddcb4097134ff3c332f>
    <TaxCatchAll xmlns="d7532cd0-e888-47d6-8f58-db0210f250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9BBCBF21362E4099AE6C2F27C58737" ma:contentTypeVersion="17" ma:contentTypeDescription="Skapa ett nytt dokument." ma:contentTypeScope="" ma:versionID="8b608e2ea3ca83dca8c5a596bebb4993">
  <xsd:schema xmlns:xsd="http://www.w3.org/2001/XMLSchema" xmlns:xs="http://www.w3.org/2001/XMLSchema" xmlns:p="http://schemas.microsoft.com/office/2006/metadata/properties" xmlns:ns2="10c3a147-0d64-46aa-a281-dc97358e8373" xmlns:ns3="d7532cd0-e888-47d6-8f58-db0210f25002" targetNamespace="http://schemas.microsoft.com/office/2006/metadata/properties" ma:root="true" ma:fieldsID="bba38429aa8f784e5a437d320974d342" ns2:_="" ns3:_="">
    <xsd:import namespace="10c3a147-0d64-46aa-a281-dc97358e8373"/>
    <xsd:import namespace="d7532cd0-e888-47d6-8f58-db0210f250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3a147-0d64-46aa-a281-dc97358e83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e641fc9e-d469-439b-858c-bb315f8f2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32cd0-e888-47d6-8f58-db0210f25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bd8375-7149-41b9-8fce-28385bcac481}" ma:internalName="TaxCatchAll" ma:showField="CatchAllData" ma:web="d7532cd0-e888-47d6-8f58-db0210f250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A80FD1-DEC9-4658-AE0A-33E9AB38BC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75C123-D2E5-4A79-8B9C-17E11C31C75E}">
  <ds:schemaRefs>
    <ds:schemaRef ds:uri="10c3a147-0d64-46aa-a281-dc97358e8373"/>
    <ds:schemaRef ds:uri="d7532cd0-e888-47d6-8f58-db0210f250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D2AC2E9-90B5-4355-9EA6-7CDB054D0C77}">
  <ds:schemaRefs>
    <ds:schemaRef ds:uri="10c3a147-0d64-46aa-a281-dc97358e8373"/>
    <ds:schemaRef ds:uri="d7532cd0-e888-47d6-8f58-db0210f250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832</Words>
  <Application>Microsoft Office PowerPoint</Application>
  <PresentationFormat>Bredbild</PresentationFormat>
  <Paragraphs>177</Paragraphs>
  <Slides>22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Bildrubriker</vt:lpstr>
      </vt:variant>
      <vt:variant>
        <vt:i4>22</vt:i4>
      </vt:variant>
    </vt:vector>
  </HeadingPairs>
  <TitlesOfParts>
    <vt:vector size="25" baseType="lpstr">
      <vt:lpstr>Nacka kommun december 2023</vt:lpstr>
      <vt:lpstr>1_Nacka kommun december 2023</vt:lpstr>
      <vt:lpstr>Nacka kommun maj 2021</vt:lpstr>
      <vt:lpstr>Ai-pilot nacka kommun</vt:lpstr>
      <vt:lpstr>Översikt</vt:lpstr>
      <vt:lpstr>PowerPoint-presentation</vt:lpstr>
      <vt:lpstr>Styrning och stöd</vt:lpstr>
      <vt:lpstr>Scope</vt:lpstr>
      <vt:lpstr>Scope</vt:lpstr>
      <vt:lpstr>DesignIdèer</vt:lpstr>
      <vt:lpstr>Agentflöden</vt:lpstr>
      <vt:lpstr>Arkitektur – Översikt</vt:lpstr>
      <vt:lpstr>Arkitektur</vt:lpstr>
      <vt:lpstr>Metadata för GIS-datan</vt:lpstr>
      <vt:lpstr>Användargränsnitt</vt:lpstr>
      <vt:lpstr>Exempel</vt:lpstr>
      <vt:lpstr>PowerPoint-presentation</vt:lpstr>
      <vt:lpstr>PowerPoint-presentation</vt:lpstr>
      <vt:lpstr>Bygglovsassistenten</vt:lpstr>
      <vt:lpstr>Bygglovsassistenten</vt:lpstr>
      <vt:lpstr>Bygglovsassistenten </vt:lpstr>
      <vt:lpstr>Bygglovsassistenten </vt:lpstr>
      <vt:lpstr>Utmaningar</vt:lpstr>
      <vt:lpstr>Framåt Blick  Från PoC till MVP</vt:lpstr>
      <vt:lpstr>PowerPoint-presentation</vt:lpstr>
    </vt:vector>
  </TitlesOfParts>
  <Company>Nacka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Jonas Brodd</dc:creator>
  <cp:lastModifiedBy>Daniel Sääf</cp:lastModifiedBy>
  <cp:revision>55</cp:revision>
  <cp:lastPrinted>2018-03-09T14:29:17Z</cp:lastPrinted>
  <dcterms:created xsi:type="dcterms:W3CDTF">2025-11-13T12:44:06Z</dcterms:created>
  <dcterms:modified xsi:type="dcterms:W3CDTF">2025-12-04T09:37:37Z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0x010100129BBCBF21362E4099AE6C2F27C58737</vt:lpwstr>
  </property>
  <property fmtid="{D5CDD505-2E9C-101B-9397-08002B2CF9AE}" pid="3" name="Order">
    <vt:r8>1245200</vt:r8>
  </property>
  <property fmtid="{D5CDD505-2E9C-101B-9397-08002B2CF9AE}" pid="4" name="MediaServiceImageTags">
    <vt:lpwstr/>
  </property>
</Properties>
</file>